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86" r:id="rId3"/>
    <p:sldId id="287" r:id="rId4"/>
    <p:sldId id="288" r:id="rId5"/>
    <p:sldId id="293" r:id="rId6"/>
    <p:sldId id="294" r:id="rId7"/>
    <p:sldId id="289" r:id="rId8"/>
    <p:sldId id="290" r:id="rId9"/>
    <p:sldId id="300" r:id="rId10"/>
    <p:sldId id="292" r:id="rId11"/>
    <p:sldId id="296" r:id="rId12"/>
    <p:sldId id="272" r:id="rId13"/>
    <p:sldId id="298" r:id="rId14"/>
    <p:sldId id="299" r:id="rId15"/>
    <p:sldId id="297"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autoAdjust="0"/>
  </p:normalViewPr>
  <p:slideViewPr>
    <p:cSldViewPr snapToGrid="0">
      <p:cViewPr varScale="1">
        <p:scale>
          <a:sx n="112" d="100"/>
          <a:sy n="112" d="100"/>
        </p:scale>
        <p:origin x="368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0" d="100"/>
          <a:sy n="60"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C208E8-9F05-7867-8171-369083241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10145E-CF11-A41F-F2D5-A2898C3B24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17372-4A7D-4ACE-BCE7-477EF83FAF38}" type="datetimeFigureOut">
              <a:rPr kumimoji="1" lang="ja-JP" altLang="en-US" smtClean="0"/>
              <a:t>2024/7/22</a:t>
            </a:fld>
            <a:endParaRPr kumimoji="1" lang="ja-JP" altLang="en-US"/>
          </a:p>
        </p:txBody>
      </p:sp>
      <p:sp>
        <p:nvSpPr>
          <p:cNvPr id="4" name="フッター プレースホルダー 3">
            <a:extLst>
              <a:ext uri="{FF2B5EF4-FFF2-40B4-BE49-F238E27FC236}">
                <a16:creationId xmlns:a16="http://schemas.microsoft.com/office/drawing/2014/main" id="{49A0FE92-4937-A491-9A09-1661C2A68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6FC8BE-FBC4-A16F-06FF-B6ED92B54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E724B-5425-4B02-9F28-A9EDE440086E}" type="slidenum">
              <a:rPr kumimoji="1" lang="ja-JP" altLang="en-US" smtClean="0"/>
              <a:t>‹#›</a:t>
            </a:fld>
            <a:endParaRPr kumimoji="1" lang="ja-JP" altLang="en-US"/>
          </a:p>
        </p:txBody>
      </p:sp>
    </p:spTree>
    <p:extLst>
      <p:ext uri="{BB962C8B-B14F-4D97-AF65-F5344CB8AC3E}">
        <p14:creationId xmlns:p14="http://schemas.microsoft.com/office/powerpoint/2010/main" val="2609812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3E94D-B6FD-41DC-8A48-94D6FC1247AD}" type="datetimeFigureOut">
              <a:rPr kumimoji="1" lang="ja-JP" altLang="en-US" smtClean="0"/>
              <a:t>2024/7/22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21CCE-3E09-4F8C-A679-1FEC4C4D02DD}" type="slidenum">
              <a:rPr kumimoji="1" lang="ja-JP" altLang="en-US" smtClean="0"/>
              <a:t>‹#›</a:t>
            </a:fld>
            <a:endParaRPr kumimoji="1" lang="ja-JP" altLang="en-US"/>
          </a:p>
        </p:txBody>
      </p:sp>
    </p:spTree>
    <p:extLst>
      <p:ext uri="{BB962C8B-B14F-4D97-AF65-F5344CB8AC3E}">
        <p14:creationId xmlns:p14="http://schemas.microsoft.com/office/powerpoint/2010/main" val="23384216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337402A4-AFB9-11D9-7519-37ADB8FA55F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712" y="5080451"/>
            <a:ext cx="5362575" cy="1047750"/>
          </a:xfrm>
          <a:prstGeom prst="rect">
            <a:avLst/>
          </a:prstGeom>
        </p:spPr>
      </p:pic>
      <p:pic>
        <p:nvPicPr>
          <p:cNvPr id="18" name="グラフィックス 17">
            <a:extLst>
              <a:ext uri="{FF2B5EF4-FFF2-40B4-BE49-F238E27FC236}">
                <a16:creationId xmlns:a16="http://schemas.microsoft.com/office/drawing/2014/main" id="{41D414C0-ECF9-7AE1-50BD-50E3780A12CF}"/>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837" y="3790950"/>
            <a:ext cx="4114800" cy="1162050"/>
          </a:xfrm>
          <a:prstGeom prst="rect">
            <a:avLst/>
          </a:prstGeom>
        </p:spPr>
      </p:pic>
      <p:sp>
        <p:nvSpPr>
          <p:cNvPr id="19" name="テキスト ボックス 18">
            <a:extLst>
              <a:ext uri="{FF2B5EF4-FFF2-40B4-BE49-F238E27FC236}">
                <a16:creationId xmlns:a16="http://schemas.microsoft.com/office/drawing/2014/main" id="{4A7A78E4-A422-7CDC-350E-6DFF475111C7}"/>
              </a:ext>
            </a:extLst>
          </p:cNvPr>
          <p:cNvSpPr txBox="1"/>
          <p:nvPr userDrawn="1"/>
        </p:nvSpPr>
        <p:spPr>
          <a:xfrm>
            <a:off x="934655" y="5419660"/>
            <a:ext cx="4988688" cy="369332"/>
          </a:xfrm>
          <a:prstGeom prst="rect">
            <a:avLst/>
          </a:prstGeom>
          <a:noFill/>
        </p:spPr>
        <p:txBody>
          <a:bodyPr wrap="square" rtlCol="0" anchor="ctr">
            <a:spAutoFit/>
          </a:bodyPr>
          <a:lstStyle/>
          <a:p>
            <a:pPr algn="ctr"/>
            <a:r>
              <a:rPr kumimoji="1" lang="ja-JP" altLang="en-US" b="1" dirty="0">
                <a:solidFill>
                  <a:schemeClr val="bg1"/>
                </a:solidFill>
                <a:latin typeface="+mn-ea"/>
                <a:ea typeface="+mn-ea"/>
              </a:rPr>
              <a:t>管理職向け</a:t>
            </a:r>
          </a:p>
        </p:txBody>
      </p:sp>
      <p:sp>
        <p:nvSpPr>
          <p:cNvPr id="8" name="フッター プレースホルダー 7">
            <a:extLst>
              <a:ext uri="{FF2B5EF4-FFF2-40B4-BE49-F238E27FC236}">
                <a16:creationId xmlns:a16="http://schemas.microsoft.com/office/drawing/2014/main" id="{FCE469FB-04C6-B2C0-C190-9CCBC9D26A29}"/>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9" name="スライド番号プレースホルダー 8">
            <a:extLst>
              <a:ext uri="{FF2B5EF4-FFF2-40B4-BE49-F238E27FC236}">
                <a16:creationId xmlns:a16="http://schemas.microsoft.com/office/drawing/2014/main" id="{83047463-D27A-D666-4756-6B0D83AB6A10}"/>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1336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11382"/>
            <a:ext cx="5915025" cy="8370744"/>
          </a:xfrm>
        </p:spPr>
        <p:txBody>
          <a:bodyPr/>
          <a:lstStyle>
            <a:lvl1pPr marL="285750" indent="-285750">
              <a:buFontTx/>
              <a:buBlip>
                <a:blip r:embed="rId2">
                  <a:extLst>
                    <a:ext uri="{96DAC541-7B7A-43D3-8B79-37D633B846F1}">
                      <asvg:svgBlip xmlns:asvg="http://schemas.microsoft.com/office/drawing/2016/SVG/main" r:embed="rId3"/>
                    </a:ext>
                  </a:extLst>
                </a:blip>
              </a:buBlip>
              <a:defRPr sz="1100" b="1"/>
            </a:lvl1pPr>
            <a:lvl2pPr marL="514350" indent="-171450">
              <a:lnSpc>
                <a:spcPct val="100000"/>
              </a:lnSpc>
              <a:buFontTx/>
              <a:buBlip>
                <a:blip r:embed="rId2">
                  <a:extLst>
                    <a:ext uri="{96DAC541-7B7A-43D3-8B79-37D633B846F1}">
                      <asvg:svgBlip xmlns:asvg="http://schemas.microsoft.com/office/drawing/2016/SVG/main" r:embed="rId3"/>
                    </a:ext>
                  </a:extLst>
                </a:blip>
              </a:buBlip>
              <a:defRPr sz="1050"/>
            </a:lvl2pPr>
            <a:lvl3pPr marL="857250" indent="-171450">
              <a:buFontTx/>
              <a:buBlip>
                <a:blip r:embed="rId2">
                  <a:extLst>
                    <a:ext uri="{96DAC541-7B7A-43D3-8B79-37D633B846F1}">
                      <asvg:svgBlip xmlns:asvg="http://schemas.microsoft.com/office/drawing/2016/SVG/main" r:embed="rId3"/>
                    </a:ext>
                  </a:extLst>
                </a:blip>
              </a:buBlip>
              <a:defRPr sz="1050"/>
            </a:lvl3pPr>
            <a:lvl4pPr marL="1200150" indent="-171450">
              <a:buFontTx/>
              <a:buBlip>
                <a:blip r:embed="rId2">
                  <a:extLst>
                    <a:ext uri="{96DAC541-7B7A-43D3-8B79-37D633B846F1}">
                      <asvg:svgBlip xmlns:asvg="http://schemas.microsoft.com/office/drawing/2016/SVG/main" r:embed="rId3"/>
                    </a:ext>
                  </a:extLst>
                </a:blip>
              </a:buBlip>
              <a:defRPr sz="1050"/>
            </a:lvl4pPr>
            <a:lvl5pPr marL="1371600" indent="0">
              <a:lnSpc>
                <a:spcPct val="100000"/>
              </a:lnSpc>
              <a:buFontTx/>
              <a:buNone/>
              <a:defRPr sz="1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本文</a:t>
            </a:r>
          </a:p>
        </p:txBody>
      </p:sp>
      <p:pic>
        <p:nvPicPr>
          <p:cNvPr id="8" name="グラフィックス 7">
            <a:extLst>
              <a:ext uri="{FF2B5EF4-FFF2-40B4-BE49-F238E27FC236}">
                <a16:creationId xmlns:a16="http://schemas.microsoft.com/office/drawing/2014/main" id="{6F097C28-6F8D-B79E-D3FB-324EC82D5D7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4988" y="342639"/>
            <a:ext cx="771525" cy="123825"/>
          </a:xfrm>
          <a:prstGeom prst="rect">
            <a:avLst/>
          </a:prstGeom>
        </p:spPr>
      </p:pic>
      <p:sp>
        <p:nvSpPr>
          <p:cNvPr id="14" name="フッター プレースホルダー 13">
            <a:extLst>
              <a:ext uri="{FF2B5EF4-FFF2-40B4-BE49-F238E27FC236}">
                <a16:creationId xmlns:a16="http://schemas.microsoft.com/office/drawing/2014/main" id="{DC8DC8E6-21F4-547A-1F88-456594CD4331}"/>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15" name="スライド番号プレースホルダー 14">
            <a:extLst>
              <a:ext uri="{FF2B5EF4-FFF2-40B4-BE49-F238E27FC236}">
                <a16:creationId xmlns:a16="http://schemas.microsoft.com/office/drawing/2014/main" id="{7A745A90-C660-4E70-9945-B1F56FE17455}"/>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2228777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378595"/>
            <a:ext cx="1543050" cy="250825"/>
          </a:xfrm>
          <a:prstGeom prst="rect">
            <a:avLst/>
          </a:prstGeom>
        </p:spPr>
        <p:txBody>
          <a:bodyPr vert="horz" lIns="91440" tIns="45720" rIns="91440" bIns="45720" rtlCol="0" anchor="b"/>
          <a:lstStyle>
            <a:lvl1pPr algn="l">
              <a:defRPr sz="900">
                <a:solidFill>
                  <a:schemeClr val="tx1">
                    <a:tint val="75000"/>
                  </a:schemeClr>
                </a:solidFill>
              </a:defRPr>
            </a:lvl1pPr>
          </a:lstStyle>
          <a:p>
            <a:fld id="{9461EE9F-812D-4BB2-84FE-B7A4CFD62D82}" type="datetime1">
              <a:rPr kumimoji="1" lang="ja-JP" altLang="en-US" smtClean="0"/>
              <a:t>2024/7/22</a:t>
            </a:fld>
            <a:endParaRPr kumimoji="1" lang="ja-JP" altLang="en-US"/>
          </a:p>
        </p:txBody>
      </p:sp>
      <p:sp>
        <p:nvSpPr>
          <p:cNvPr id="5" name="Footer Placeholder 4"/>
          <p:cNvSpPr>
            <a:spLocks noGrp="1"/>
          </p:cNvSpPr>
          <p:nvPr>
            <p:ph type="ftr" sz="quarter" idx="3"/>
          </p:nvPr>
        </p:nvSpPr>
        <p:spPr>
          <a:xfrm>
            <a:off x="2271713" y="9382125"/>
            <a:ext cx="2314575" cy="250825"/>
          </a:xfrm>
          <a:prstGeom prst="rect">
            <a:avLst/>
          </a:prstGeom>
        </p:spPr>
        <p:txBody>
          <a:bodyPr vert="horz" lIns="91440" tIns="45720" rIns="91440" bIns="45720" rtlCol="0" anchor="b"/>
          <a:lstStyle>
            <a:lvl1pPr algn="ctr">
              <a:defRPr sz="900">
                <a:solidFill>
                  <a:schemeClr val="tx1">
                    <a:tint val="75000"/>
                  </a:schemeClr>
                </a:solidFill>
              </a:defRPr>
            </a:lvl1pPr>
          </a:lstStyle>
          <a:p>
            <a:r>
              <a:rPr kumimoji="1" lang="en-US" altLang="ja-JP" dirty="0"/>
              <a:t>©2023 CLINKS CO., LTD /  kintaicloud.jp</a:t>
            </a:r>
            <a:r>
              <a:rPr kumimoji="1" lang="ja-JP" altLang="en-US" dirty="0"/>
              <a:t>　</a:t>
            </a:r>
          </a:p>
        </p:txBody>
      </p:sp>
      <p:sp>
        <p:nvSpPr>
          <p:cNvPr id="6" name="Slide Number Placeholder 5"/>
          <p:cNvSpPr>
            <a:spLocks noGrp="1"/>
          </p:cNvSpPr>
          <p:nvPr>
            <p:ph type="sldNum" sz="quarter" idx="4"/>
          </p:nvPr>
        </p:nvSpPr>
        <p:spPr>
          <a:xfrm>
            <a:off x="5089525" y="9378595"/>
            <a:ext cx="1543050" cy="254355"/>
          </a:xfrm>
          <a:prstGeom prst="rect">
            <a:avLst/>
          </a:prstGeom>
        </p:spPr>
        <p:txBody>
          <a:bodyPr vert="horz" lIns="91440" tIns="45720" rIns="91440" bIns="45720" rtlCol="0" anchor="b"/>
          <a:lstStyle>
            <a:lvl1pPr algn="r">
              <a:defRPr sz="900">
                <a:solidFill>
                  <a:schemeClr val="tx1">
                    <a:tint val="75000"/>
                  </a:schemeClr>
                </a:solidFill>
              </a:defRPr>
            </a:lvl1p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41567418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 userDrawn="1">
          <p15:clr>
            <a:srgbClr val="F26B43"/>
          </p15:clr>
        </p15:guide>
        <p15:guide id="2" pos="2160" userDrawn="1">
          <p15:clr>
            <a:srgbClr val="F26B43"/>
          </p15:clr>
        </p15:guide>
        <p15:guide id="3" orient="horz" pos="3120" userDrawn="1">
          <p15:clr>
            <a:srgbClr val="F26B43"/>
          </p15:clr>
        </p15:guide>
        <p15:guide id="4" pos="142" userDrawn="1">
          <p15:clr>
            <a:srgbClr val="F26B43"/>
          </p15:clr>
        </p15:guide>
        <p15:guide id="5" pos="4020" userDrawn="1">
          <p15:clr>
            <a:srgbClr val="F26B43"/>
          </p15:clr>
        </p15:guide>
        <p15:guide id="6" pos="300" userDrawn="1">
          <p15:clr>
            <a:srgbClr val="F26B43"/>
          </p15:clr>
        </p15:guide>
        <p15:guide id="7" orient="horz" pos="330" userDrawn="1">
          <p15:clr>
            <a:srgbClr val="F26B43"/>
          </p15:clr>
        </p15:guide>
        <p15:guide id="8" pos="4178" userDrawn="1">
          <p15:clr>
            <a:srgbClr val="F26B43"/>
          </p15:clr>
        </p15:guide>
        <p15:guide id="9" orient="horz" pos="6068" userDrawn="1">
          <p15:clr>
            <a:srgbClr val="F26B43"/>
          </p15:clr>
        </p15:guide>
        <p15:guide id="10" orient="horz" pos="59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kintaicloud.jp/function/ses-managemen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slide" Target="slide12.xml"/><Relationship Id="rId4" Type="http://schemas.openxmlformats.org/officeDocument/2006/relationships/image" Target="../media/image8.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www.kintaicloud.jp/help/"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8.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1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8C68DC8-0712-7FD7-0F8B-ACC95D73362A}"/>
              </a:ext>
            </a:extLst>
          </p:cNvPr>
          <p:cNvSpPr>
            <a:spLocks noGrp="1"/>
          </p:cNvSpPr>
          <p:nvPr>
            <p:ph type="sldNum" sz="quarter" idx="12"/>
          </p:nvPr>
        </p:nvSpPr>
        <p:spPr/>
        <p:txBody>
          <a:bodyPr/>
          <a:lstStyle/>
          <a:p>
            <a:fld id="{EA679865-3015-46FE-BF55-6D5697F8D5B7}" type="slidenum">
              <a:rPr kumimoji="1" lang="ja-JP" altLang="en-US" smtClean="0"/>
              <a:pPr/>
              <a:t>1</a:t>
            </a:fld>
            <a:endParaRPr kumimoji="1" lang="ja-JP" altLang="en-US" dirty="0"/>
          </a:p>
        </p:txBody>
      </p:sp>
      <p:sp>
        <p:nvSpPr>
          <p:cNvPr id="3" name="フッター プレースホルダー 2">
            <a:extLst>
              <a:ext uri="{FF2B5EF4-FFF2-40B4-BE49-F238E27FC236}">
                <a16:creationId xmlns:a16="http://schemas.microsoft.com/office/drawing/2014/main" id="{2762CA70-294D-7793-743B-AC4A21A0DD68}"/>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Tree>
    <p:extLst>
      <p:ext uri="{BB962C8B-B14F-4D97-AF65-F5344CB8AC3E}">
        <p14:creationId xmlns:p14="http://schemas.microsoft.com/office/powerpoint/2010/main" val="2440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198026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有給休暇日数と取得状況の確認</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10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ja-JP" altLang="en-US" b="1" dirty="0">
                <a:solidFill>
                  <a:schemeClr val="bg1"/>
                </a:solidFill>
              </a:rPr>
              <a:t>従業員の休暇取得状況を確認する</a:t>
            </a:r>
          </a:p>
        </p:txBody>
      </p:sp>
      <p:sp>
        <p:nvSpPr>
          <p:cNvPr id="20" name="コンテンツ プレースホルダー 3">
            <a:extLst>
              <a:ext uri="{FF2B5EF4-FFF2-40B4-BE49-F238E27FC236}">
                <a16:creationId xmlns:a16="http://schemas.microsoft.com/office/drawing/2014/main" id="{DE0FEED4-C130-A69F-C18A-751D4D2AD5C9}"/>
              </a:ext>
            </a:extLst>
          </p:cNvPr>
          <p:cNvSpPr txBox="1">
            <a:spLocks/>
          </p:cNvSpPr>
          <p:nvPr/>
        </p:nvSpPr>
        <p:spPr>
          <a:xfrm>
            <a:off x="471488" y="970238"/>
            <a:ext cx="5915025" cy="930819"/>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b="0" dirty="0">
                <a:latin typeface="+mn-ea"/>
              </a:rPr>
              <a:t>キンクラでは、「有休・休暇データ」画面から従業員従業員の休暇取得状況を確認します。</a:t>
            </a:r>
            <a:endParaRPr lang="en-US" altLang="ja-JP" b="0" dirty="0">
              <a:latin typeface="+mn-ea"/>
            </a:endParaRPr>
          </a:p>
          <a:p>
            <a:pPr marL="0" indent="0">
              <a:buNone/>
            </a:pPr>
            <a:r>
              <a:rPr lang="ja-JP" altLang="en-US" b="0" dirty="0">
                <a:latin typeface="+mn-ea"/>
              </a:rPr>
              <a:t>ログイン後、サイドメニュー内の「集計・レポート画面」をクリックして集計・レポート画面を表示した後、「有休・休暇データ」をクリックして有休・休暇データ画面を表示します。</a:t>
            </a:r>
            <a:endParaRPr lang="en-US" altLang="ja-JP" b="0" dirty="0">
              <a:latin typeface="+mn-ea"/>
            </a:endParaRPr>
          </a:p>
          <a:p>
            <a:pPr marL="0" indent="0">
              <a:buNone/>
            </a:pPr>
            <a:r>
              <a:rPr lang="en-US" altLang="ja-JP" b="0" dirty="0">
                <a:solidFill>
                  <a:schemeClr val="bg1">
                    <a:lumMod val="50000"/>
                  </a:schemeClr>
                </a:solidFill>
                <a:latin typeface="+mn-ea"/>
              </a:rPr>
              <a:t>※</a:t>
            </a:r>
            <a:r>
              <a:rPr lang="ja-JP" altLang="en-US" b="0" dirty="0">
                <a:solidFill>
                  <a:schemeClr val="bg1">
                    <a:lumMod val="50000"/>
                  </a:schemeClr>
                </a:solidFill>
                <a:latin typeface="+mn-ea"/>
              </a:rPr>
              <a:t>付与されている権限・設定によって閲覧できるタブ・従業員範囲は異なります。</a:t>
            </a:r>
            <a:endParaRPr lang="en-US" altLang="ja-JP" b="0" dirty="0">
              <a:solidFill>
                <a:schemeClr val="bg1">
                  <a:lumMod val="50000"/>
                </a:schemeClr>
              </a:solidFill>
              <a:latin typeface="+mn-ea"/>
            </a:endParaRPr>
          </a:p>
        </p:txBody>
      </p:sp>
      <p:pic>
        <p:nvPicPr>
          <p:cNvPr id="23" name="コンテンツ プレースホルダー 22">
            <a:extLst>
              <a:ext uri="{FF2B5EF4-FFF2-40B4-BE49-F238E27FC236}">
                <a16:creationId xmlns:a16="http://schemas.microsoft.com/office/drawing/2014/main" id="{357E7D76-5DF8-B5A0-C2DB-21602059006D}"/>
              </a:ext>
            </a:extLst>
          </p:cNvPr>
          <p:cNvPicPr>
            <a:picLocks noChangeAspect="1"/>
          </p:cNvPicPr>
          <p:nvPr/>
        </p:nvPicPr>
        <p:blipFill>
          <a:blip r:embed="rId4">
            <a:extLst>
              <a:ext uri="{28A0092B-C50C-407E-A947-70E740481C1C}">
                <a14:useLocalDpi xmlns:a14="http://schemas.microsoft.com/office/drawing/2010/main" val="0"/>
              </a:ext>
            </a:extLst>
          </a:blip>
          <a:srcRect l="85" r="85"/>
          <a:stretch/>
        </p:blipFill>
        <p:spPr>
          <a:xfrm>
            <a:off x="1292776" y="2885377"/>
            <a:ext cx="4197410" cy="2331328"/>
          </a:xfrm>
          <a:prstGeom prst="rect">
            <a:avLst/>
          </a:prstGeom>
          <a:ln w="19050">
            <a:solidFill>
              <a:schemeClr val="bg1">
                <a:lumMod val="75000"/>
              </a:schemeClr>
            </a:solidFill>
          </a:ln>
        </p:spPr>
      </p:pic>
      <p:sp>
        <p:nvSpPr>
          <p:cNvPr id="6" name="コンテンツ プレースホルダー 3">
            <a:extLst>
              <a:ext uri="{FF2B5EF4-FFF2-40B4-BE49-F238E27FC236}">
                <a16:creationId xmlns:a16="http://schemas.microsoft.com/office/drawing/2014/main" id="{E42D2EEA-2F96-F30F-E4A2-EB832E399F5E}"/>
              </a:ext>
            </a:extLst>
          </p:cNvPr>
          <p:cNvSpPr txBox="1">
            <a:spLocks/>
          </p:cNvSpPr>
          <p:nvPr/>
        </p:nvSpPr>
        <p:spPr>
          <a:xfrm>
            <a:off x="471488" y="2354836"/>
            <a:ext cx="5915025" cy="948555"/>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t>「年５日の年次有給休暇義務」に関わる有給取得状況と、時間有給の状況を確認するには、 「有休・休暇データ」画面の</a:t>
            </a:r>
            <a:r>
              <a:rPr lang="ja-JP" altLang="en-US" sz="1000" dirty="0"/>
              <a:t>有休管理タブ</a:t>
            </a:r>
            <a:r>
              <a:rPr lang="ja-JP" altLang="en-US" sz="1000" b="0" dirty="0"/>
              <a:t>を確認します。</a:t>
            </a:r>
          </a:p>
        </p:txBody>
      </p:sp>
      <p:sp>
        <p:nvSpPr>
          <p:cNvPr id="34" name="コンテンツ プレースホルダー 3">
            <a:extLst>
              <a:ext uri="{FF2B5EF4-FFF2-40B4-BE49-F238E27FC236}">
                <a16:creationId xmlns:a16="http://schemas.microsoft.com/office/drawing/2014/main" id="{BB1DC1A3-05E6-0C27-FA57-EF8DF0F6B867}"/>
              </a:ext>
            </a:extLst>
          </p:cNvPr>
          <p:cNvSpPr txBox="1">
            <a:spLocks/>
          </p:cNvSpPr>
          <p:nvPr/>
        </p:nvSpPr>
        <p:spPr>
          <a:xfrm>
            <a:off x="471488" y="5423151"/>
            <a:ext cx="5915025" cy="23638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t>フィルターを使用して従業員を絞り込んで、以下の情報を確認できます。</a:t>
            </a:r>
            <a:endParaRPr lang="en-US" altLang="ja-JP" sz="1000" b="0" dirty="0"/>
          </a:p>
        </p:txBody>
      </p:sp>
      <p:graphicFrame>
        <p:nvGraphicFramePr>
          <p:cNvPr id="35" name="表 8">
            <a:extLst>
              <a:ext uri="{FF2B5EF4-FFF2-40B4-BE49-F238E27FC236}">
                <a16:creationId xmlns:a16="http://schemas.microsoft.com/office/drawing/2014/main" id="{E6E94F68-E6E7-3106-4E8D-C9D295F2FFF9}"/>
              </a:ext>
            </a:extLst>
          </p:cNvPr>
          <p:cNvGraphicFramePr>
            <a:graphicFrameLocks noGrp="1"/>
          </p:cNvGraphicFramePr>
          <p:nvPr>
            <p:extLst>
              <p:ext uri="{D42A27DB-BD31-4B8C-83A1-F6EECF244321}">
                <p14:modId xmlns:p14="http://schemas.microsoft.com/office/powerpoint/2010/main" val="432052558"/>
              </p:ext>
            </p:extLst>
          </p:nvPr>
        </p:nvGraphicFramePr>
        <p:xfrm>
          <a:off x="765809" y="5715014"/>
          <a:ext cx="5326380" cy="3657600"/>
        </p:xfrm>
        <a:graphic>
          <a:graphicData uri="http://schemas.openxmlformats.org/drawingml/2006/table">
            <a:tbl>
              <a:tblPr firstRow="1" bandRow="1">
                <a:tableStyleId>{2D5ABB26-0587-4C30-8999-92F81FD0307C}</a:tableStyleId>
              </a:tblPr>
              <a:tblGrid>
                <a:gridCol w="1217071">
                  <a:extLst>
                    <a:ext uri="{9D8B030D-6E8A-4147-A177-3AD203B41FA5}">
                      <a16:colId xmlns:a16="http://schemas.microsoft.com/office/drawing/2014/main" val="613603846"/>
                    </a:ext>
                  </a:extLst>
                </a:gridCol>
                <a:gridCol w="4109309">
                  <a:extLst>
                    <a:ext uri="{9D8B030D-6E8A-4147-A177-3AD203B41FA5}">
                      <a16:colId xmlns:a16="http://schemas.microsoft.com/office/drawing/2014/main" val="1805834374"/>
                    </a:ext>
                  </a:extLst>
                </a:gridCol>
              </a:tblGrid>
              <a:tr h="365760">
                <a:tc>
                  <a:txBody>
                    <a:bodyPr/>
                    <a:lstStyle/>
                    <a:p>
                      <a:r>
                        <a:rPr kumimoji="1" lang="ja-JP" altLang="en-US" sz="1000" b="0" dirty="0"/>
                        <a:t>前回有休付与日</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前回の有休付与日</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5760">
                <a:tc>
                  <a:txBody>
                    <a:bodyPr/>
                    <a:lstStyle/>
                    <a:p>
                      <a:r>
                        <a:rPr kumimoji="1" lang="ja-JP" altLang="en-US" sz="1000" b="0" dirty="0"/>
                        <a:t>次回有休付与日</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次回予定されている有休付与日</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5760">
                <a:tc>
                  <a:txBody>
                    <a:bodyPr/>
                    <a:lstStyle/>
                    <a:p>
                      <a:r>
                        <a:rPr kumimoji="1" lang="ja-JP" altLang="en-US" sz="1000" b="0" dirty="0"/>
                        <a:t>有給取得日数</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前回付与日から現在日までに取得した有休日数。</a:t>
                      </a:r>
                    </a:p>
                    <a:p>
                      <a:r>
                        <a:rPr kumimoji="1" lang="ja-JP" altLang="en-US" sz="900" b="0" dirty="0">
                          <a:solidFill>
                            <a:schemeClr val="tx1"/>
                          </a:solidFill>
                        </a:rPr>
                        <a:t>この日数には未承認の有休申請日数は含まれません。</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012583"/>
                  </a:ext>
                </a:extLst>
              </a:tr>
              <a:tr h="365760">
                <a:tc>
                  <a:txBody>
                    <a:bodyPr/>
                    <a:lstStyle/>
                    <a:p>
                      <a:r>
                        <a:rPr kumimoji="1" lang="ja-JP" altLang="en-US" sz="1000" b="0" dirty="0"/>
                        <a:t>有休計画日数</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未承認の有休と取得予定日が現在日より後の日付に設定されている有休の合計日数</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r h="365760">
                <a:tc>
                  <a:txBody>
                    <a:bodyPr/>
                    <a:lstStyle/>
                    <a:p>
                      <a:r>
                        <a:rPr kumimoji="1" lang="ja-JP" altLang="en-US" sz="1000" b="0" dirty="0"/>
                        <a:t>有休残日数</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有休を取得できる残日数と残時間数。</a:t>
                      </a:r>
                    </a:p>
                    <a:p>
                      <a:r>
                        <a:rPr kumimoji="1" lang="ja-JP" altLang="en-US" sz="900" b="0" dirty="0">
                          <a:solidFill>
                            <a:schemeClr val="tx1"/>
                          </a:solidFill>
                        </a:rPr>
                        <a:t>有休取得日に関わらず、有休が承認されると有休残日数は減少します。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2656103"/>
                  </a:ext>
                </a:extLst>
              </a:tr>
              <a:tr h="365760">
                <a:tc>
                  <a:txBody>
                    <a:bodyPr/>
                    <a:lstStyle/>
                    <a:p>
                      <a:r>
                        <a:rPr kumimoji="1" lang="ja-JP" altLang="en-US" sz="1000" b="0" dirty="0"/>
                        <a:t>時間有休取得数</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有休取得日に関わらず、承認済みとなっている時間有休の時間数</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915477"/>
                  </a:ext>
                </a:extLst>
              </a:tr>
              <a:tr h="365760">
                <a:tc>
                  <a:txBody>
                    <a:bodyPr/>
                    <a:lstStyle/>
                    <a:p>
                      <a:r>
                        <a:rPr kumimoji="1" lang="ja-JP" altLang="en-US" sz="1000" b="0" dirty="0"/>
                        <a:t>年間取得可能時間</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年間で取得可能な時間有休の時間数。</a:t>
                      </a:r>
                    </a:p>
                    <a:p>
                      <a:r>
                        <a:rPr kumimoji="1" lang="ja-JP" altLang="en-US" sz="900" b="0" dirty="0">
                          <a:solidFill>
                            <a:schemeClr val="tx1"/>
                          </a:solidFill>
                        </a:rPr>
                        <a:t>この時間数には未承認の時間有休は反映されません。</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044522"/>
                  </a:ext>
                </a:extLst>
              </a:tr>
              <a:tr h="365760">
                <a:tc>
                  <a:txBody>
                    <a:bodyPr/>
                    <a:lstStyle/>
                    <a:p>
                      <a:r>
                        <a:rPr kumimoji="1" lang="ja-JP" altLang="en-US" sz="1000" b="0" dirty="0"/>
                        <a:t>半日有休取得数</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有給取得日に関わらず、承認済みとなっている半日有休の日数及び回数。</a:t>
                      </a:r>
                      <a:endParaRPr kumimoji="1" lang="en-US" altLang="ja-JP" sz="900" b="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390446"/>
                  </a:ext>
                </a:extLst>
              </a:tr>
              <a:tr h="365760">
                <a:tc>
                  <a:txBody>
                    <a:bodyPr/>
                    <a:lstStyle/>
                    <a:p>
                      <a:r>
                        <a:rPr kumimoji="1" lang="ja-JP" altLang="en-US" sz="1000" b="0" dirty="0"/>
                        <a:t>年間取得可能半休</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年間で取得可能な半日有休の残数。</a:t>
                      </a:r>
                      <a:endParaRPr kumimoji="1" lang="en-US" altLang="ja-JP" sz="900" b="0" dirty="0">
                        <a:solidFill>
                          <a:schemeClr val="tx1"/>
                        </a:solidFill>
                      </a:endParaRPr>
                    </a:p>
                    <a:p>
                      <a:r>
                        <a:rPr kumimoji="1" lang="ja-JP" altLang="en-US" sz="900" b="0" dirty="0">
                          <a:solidFill>
                            <a:schemeClr val="tx1"/>
                          </a:solidFill>
                        </a:rPr>
                        <a:t>個の残数には未承認の半日有休は反映されません。</a:t>
                      </a:r>
                      <a:endParaRPr kumimoji="1" lang="en-US" altLang="ja-JP" sz="900" b="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936402"/>
                  </a:ext>
                </a:extLst>
              </a:tr>
              <a:tr h="365760">
                <a:tc>
                  <a:txBody>
                    <a:bodyPr/>
                    <a:lstStyle/>
                    <a:p>
                      <a:r>
                        <a:rPr kumimoji="1" lang="ja-JP" altLang="en-US" sz="1000" b="0" dirty="0"/>
                        <a:t>前回有休取得</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前回付与日の直前</a:t>
                      </a:r>
                      <a:r>
                        <a:rPr kumimoji="1" lang="en-US" altLang="ja-JP" sz="900" b="0" dirty="0">
                          <a:solidFill>
                            <a:schemeClr val="tx1"/>
                          </a:solidFill>
                        </a:rPr>
                        <a:t>1</a:t>
                      </a:r>
                      <a:r>
                        <a:rPr kumimoji="1" lang="ja-JP" altLang="en-US" sz="900" b="0" dirty="0">
                          <a:solidFill>
                            <a:schemeClr val="tx1"/>
                          </a:solidFill>
                        </a:rPr>
                        <a:t>年間で取得した有休日数。</a:t>
                      </a:r>
                    </a:p>
                    <a:p>
                      <a:r>
                        <a:rPr kumimoji="1" lang="ja-JP" altLang="en-US" sz="900" b="0" dirty="0">
                          <a:solidFill>
                            <a:schemeClr val="tx1"/>
                          </a:solidFill>
                        </a:rPr>
                        <a:t>この日数には未承認の有休申請日数は含まれません。</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58771"/>
                  </a:ext>
                </a:extLst>
              </a:tr>
            </a:tbl>
          </a:graphicData>
        </a:graphic>
      </p:graphicFrame>
    </p:spTree>
    <p:extLst>
      <p:ext uri="{BB962C8B-B14F-4D97-AF65-F5344CB8AC3E}">
        <p14:creationId xmlns:p14="http://schemas.microsoft.com/office/powerpoint/2010/main" val="35109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88BB42-AC70-21DA-3D96-61B1FCBB89AB}"/>
              </a:ext>
            </a:extLst>
          </p:cNvPr>
          <p:cNvSpPr>
            <a:spLocks noGrp="1"/>
          </p:cNvSpPr>
          <p:nvPr>
            <p:ph idx="1"/>
          </p:nvPr>
        </p:nvSpPr>
        <p:spPr>
          <a:xfrm>
            <a:off x="471489" y="2824380"/>
            <a:ext cx="2957512" cy="6554215"/>
          </a:xfrm>
        </p:spPr>
        <p:txBody>
          <a:bodyPr>
            <a:noAutofit/>
          </a:bodyPr>
          <a:lstStyle/>
          <a:p>
            <a:pPr marL="0" indent="0">
              <a:buNone/>
            </a:pPr>
            <a:r>
              <a:rPr lang="ja-JP" altLang="en-US" b="0" dirty="0"/>
              <a:t>キンクラの集計・レポート機能では、キンクラ上の提出物の提出状況を確認することができます。</a:t>
            </a:r>
            <a:endParaRPr lang="en-US" altLang="ja-JP" b="0" dirty="0"/>
          </a:p>
          <a:p>
            <a:pPr marL="0" indent="0">
              <a:buNone/>
            </a:pPr>
            <a:r>
              <a:rPr lang="ja-JP" altLang="en-US" b="0" dirty="0"/>
              <a:t>サイドメニューより「集計・レポート」をクリックした後、「提出状況管理」ボタンをクリックして提出状況管理画面を開きます。</a:t>
            </a:r>
            <a:endParaRPr lang="en-US" altLang="ja-JP" b="0" dirty="0"/>
          </a:p>
          <a:p>
            <a:pPr marL="0" indent="0">
              <a:buNone/>
            </a:pPr>
            <a:br>
              <a:rPr lang="en-US" altLang="ja-JP" sz="100" b="0" dirty="0"/>
            </a:br>
            <a:r>
              <a:rPr lang="en-US" altLang="ja-JP" sz="1000" b="0" dirty="0">
                <a:solidFill>
                  <a:schemeClr val="bg1">
                    <a:lumMod val="50000"/>
                  </a:schemeClr>
                </a:solidFill>
              </a:rPr>
              <a:t>※</a:t>
            </a:r>
            <a:r>
              <a:rPr lang="ja-JP" altLang="en-US" sz="1000" b="0" dirty="0">
                <a:solidFill>
                  <a:schemeClr val="bg1">
                    <a:lumMod val="50000"/>
                  </a:schemeClr>
                </a:solidFill>
              </a:rPr>
              <a:t>提出状況管理画面は、サイドメニューの「集計・レポート」横</a:t>
            </a:r>
            <a:r>
              <a:rPr lang="ja-JP" altLang="en-US" sz="1000" b="0">
                <a:solidFill>
                  <a:schemeClr val="bg1">
                    <a:lumMod val="50000"/>
                  </a:schemeClr>
                </a:solidFill>
              </a:rPr>
              <a:t>の「▼」</a:t>
            </a:r>
            <a:r>
              <a:rPr lang="ja-JP" altLang="en-US" sz="1000" b="0" dirty="0">
                <a:solidFill>
                  <a:schemeClr val="bg1">
                    <a:lumMod val="50000"/>
                  </a:schemeClr>
                </a:solidFill>
              </a:rPr>
              <a:t>をクリックし、下に表示される「提出状況管理」をクリックすることでも表示することができます。</a:t>
            </a:r>
            <a:endParaRPr lang="ja-JP" altLang="en-US" b="0" dirty="0">
              <a:solidFill>
                <a:schemeClr val="bg1">
                  <a:lumMod val="50000"/>
                </a:schemeClr>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11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pic>
        <p:nvPicPr>
          <p:cNvPr id="5" name="コンテンツ プレースホルダー 22">
            <a:extLst>
              <a:ext uri="{FF2B5EF4-FFF2-40B4-BE49-F238E27FC236}">
                <a16:creationId xmlns:a16="http://schemas.microsoft.com/office/drawing/2014/main" id="{73AA597F-B575-AF16-4225-553F9450E6EE}"/>
              </a:ext>
            </a:extLst>
          </p:cNvPr>
          <p:cNvPicPr>
            <a:picLocks noChangeAspect="1"/>
          </p:cNvPicPr>
          <p:nvPr/>
        </p:nvPicPr>
        <p:blipFill rotWithShape="1">
          <a:blip r:embed="rId2">
            <a:extLst>
              <a:ext uri="{28A0092B-C50C-407E-A947-70E740481C1C}">
                <a14:useLocalDpi xmlns:a14="http://schemas.microsoft.com/office/drawing/2010/main" val="0"/>
              </a:ext>
            </a:extLst>
          </a:blip>
          <a:srcRect t="-79" b="19"/>
          <a:stretch/>
        </p:blipFill>
        <p:spPr>
          <a:xfrm>
            <a:off x="1890162" y="2464380"/>
            <a:ext cx="127234" cy="127308"/>
          </a:xfrm>
          <a:prstGeom prst="rect">
            <a:avLst/>
          </a:prstGeom>
          <a:ln w="9525">
            <a:solidFill>
              <a:schemeClr val="bg1">
                <a:lumMod val="75000"/>
              </a:schemeClr>
            </a:solidFill>
          </a:ln>
        </p:spPr>
      </p:pic>
      <p:pic>
        <p:nvPicPr>
          <p:cNvPr id="6" name="コンテンツ プレースホルダー 22">
            <a:extLst>
              <a:ext uri="{FF2B5EF4-FFF2-40B4-BE49-F238E27FC236}">
                <a16:creationId xmlns:a16="http://schemas.microsoft.com/office/drawing/2014/main" id="{7A204010-729E-B8F7-C82A-60CCB03BC729}"/>
              </a:ext>
            </a:extLst>
          </p:cNvPr>
          <p:cNvPicPr>
            <a:picLocks noChangeAspect="1"/>
          </p:cNvPicPr>
          <p:nvPr/>
        </p:nvPicPr>
        <p:blipFill rotWithShape="1">
          <a:blip r:embed="rId3">
            <a:extLst>
              <a:ext uri="{28A0092B-C50C-407E-A947-70E740481C1C}">
                <a14:useLocalDpi xmlns:a14="http://schemas.microsoft.com/office/drawing/2010/main" val="0"/>
              </a:ext>
            </a:extLst>
          </a:blip>
          <a:srcRect t="-37" b="224"/>
          <a:stretch/>
        </p:blipFill>
        <p:spPr>
          <a:xfrm>
            <a:off x="3537422" y="2824380"/>
            <a:ext cx="2739716" cy="2331924"/>
          </a:xfrm>
          <a:prstGeom prst="rect">
            <a:avLst/>
          </a:prstGeom>
          <a:ln w="19050">
            <a:solidFill>
              <a:schemeClr val="bg1">
                <a:lumMod val="75000"/>
              </a:schemeClr>
            </a:solidFill>
          </a:ln>
        </p:spPr>
      </p:pic>
      <p:sp>
        <p:nvSpPr>
          <p:cNvPr id="9" name="グラフィックス 19">
            <a:extLst>
              <a:ext uri="{FF2B5EF4-FFF2-40B4-BE49-F238E27FC236}">
                <a16:creationId xmlns:a16="http://schemas.microsoft.com/office/drawing/2014/main" id="{8AB6B137-2150-E2C5-323E-AE1D597E9855}"/>
              </a:ext>
            </a:extLst>
          </p:cNvPr>
          <p:cNvSpPr/>
          <p:nvPr/>
        </p:nvSpPr>
        <p:spPr>
          <a:xfrm>
            <a:off x="471487" y="2284380"/>
            <a:ext cx="4618037"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a:solidFill>
                  <a:schemeClr val="bg1"/>
                </a:solidFill>
              </a:rPr>
              <a:t>従業員の各種提出物の提出状況を確認する</a:t>
            </a:r>
            <a:endParaRPr lang="ja-JP" altLang="en-US" b="1" dirty="0">
              <a:solidFill>
                <a:schemeClr val="bg1"/>
              </a:solidFill>
            </a:endParaRPr>
          </a:p>
        </p:txBody>
      </p:sp>
      <p:grpSp>
        <p:nvGrpSpPr>
          <p:cNvPr id="10" name="グラフィックス 9">
            <a:extLst>
              <a:ext uri="{FF2B5EF4-FFF2-40B4-BE49-F238E27FC236}">
                <a16:creationId xmlns:a16="http://schemas.microsoft.com/office/drawing/2014/main" id="{96AC18DB-B16A-A43D-FC29-F4581A58B9D9}"/>
              </a:ext>
            </a:extLst>
          </p:cNvPr>
          <p:cNvGrpSpPr/>
          <p:nvPr/>
        </p:nvGrpSpPr>
        <p:grpSpPr>
          <a:xfrm>
            <a:off x="481566" y="822430"/>
            <a:ext cx="5894867" cy="1059436"/>
            <a:chOff x="482028" y="5964289"/>
            <a:chExt cx="5894867" cy="1059436"/>
          </a:xfrm>
        </p:grpSpPr>
        <p:sp>
          <p:nvSpPr>
            <p:cNvPr id="11" name="フリーフォーム: 図形 10">
              <a:extLst>
                <a:ext uri="{FF2B5EF4-FFF2-40B4-BE49-F238E27FC236}">
                  <a16:creationId xmlns:a16="http://schemas.microsoft.com/office/drawing/2014/main" id="{575946EC-446F-93F3-A75C-C066D1589643}"/>
                </a:ext>
              </a:extLst>
            </p:cNvPr>
            <p:cNvSpPr/>
            <p:nvPr userDrawn="1"/>
          </p:nvSpPr>
          <p:spPr>
            <a:xfrm>
              <a:off x="482028" y="6048307"/>
              <a:ext cx="5894867" cy="975418"/>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ja-JP" altLang="en-US" sz="1050" b="1" dirty="0"/>
                <a:t>赤・黄色に着色されている項目について</a:t>
              </a:r>
              <a:br>
                <a:rPr lang="en-US" altLang="ja-JP" sz="1050" b="1" dirty="0"/>
              </a:br>
              <a:endParaRPr lang="en-US" altLang="ja-JP" sz="500" b="1" dirty="0"/>
            </a:p>
            <a:p>
              <a:pPr algn="l"/>
              <a:r>
                <a:rPr lang="ja-JP" altLang="en-US" sz="1000" dirty="0"/>
                <a:t>一覧中、有給取得数が少なく注意が必要な社員の背景色は黄色や赤色に変化します。</a:t>
              </a:r>
              <a:endParaRPr lang="en-US" altLang="ja-JP" sz="1000" dirty="0"/>
            </a:p>
            <a:p>
              <a:pPr algn="l"/>
              <a:r>
                <a:rPr lang="ja-JP" altLang="en-US" sz="1000" dirty="0"/>
                <a:t>残業管理と同様、定期的な確認をお勧めいたします。</a:t>
              </a:r>
            </a:p>
          </p:txBody>
        </p:sp>
        <p:sp>
          <p:nvSpPr>
            <p:cNvPr id="12" name="フリーフォーム: 図形 11">
              <a:extLst>
                <a:ext uri="{FF2B5EF4-FFF2-40B4-BE49-F238E27FC236}">
                  <a16:creationId xmlns:a16="http://schemas.microsoft.com/office/drawing/2014/main" id="{01CF502A-A4C8-4BCA-C90B-D28CCF54F1AC}"/>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17ECB946-E13C-7DFB-80A9-793464F45A1A}"/>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970CCA52-DBCA-4739-838E-2408587C0541}"/>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C6C87D6C-41D0-49AF-8A0B-F2D693BB927A}"/>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1CB41C3E-5FED-7932-09DD-F24DACA49BB9}"/>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5BB738AD-1DC9-D708-3A0B-41D06729EE40}"/>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6E7D9E9C-040C-6A65-A1AC-A8C831B15842}"/>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90785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SES</a:t>
            </a:r>
            <a:r>
              <a:rPr lang="ja-JP" altLang="en-US" b="1" dirty="0">
                <a:solidFill>
                  <a:schemeClr val="bg1"/>
                </a:solidFill>
              </a:rPr>
              <a:t>の案件管理を行う</a:t>
            </a:r>
            <a:r>
              <a:rPr lang="en-US" altLang="ja-JP" sz="1000" b="1" dirty="0">
                <a:solidFill>
                  <a:schemeClr val="bg1"/>
                </a:solidFill>
              </a:rPr>
              <a:t>※</a:t>
            </a:r>
            <a:r>
              <a:rPr lang="ja-JP" altLang="en-US" sz="1000" b="1" dirty="0">
                <a:solidFill>
                  <a:schemeClr val="bg1"/>
                </a:solidFill>
              </a:rPr>
              <a:t>オプション機能</a:t>
            </a:r>
            <a:endParaRPr lang="en-US" altLang="ja-JP" b="1" dirty="0">
              <a:solidFill>
                <a:schemeClr val="bg1"/>
              </a:solidFill>
            </a:endParaRPr>
          </a:p>
        </p:txBody>
      </p:sp>
      <p:grpSp>
        <p:nvGrpSpPr>
          <p:cNvPr id="13" name="グループ化 12">
            <a:extLst>
              <a:ext uri="{FF2B5EF4-FFF2-40B4-BE49-F238E27FC236}">
                <a16:creationId xmlns:a16="http://schemas.microsoft.com/office/drawing/2014/main" id="{8BEF3605-AD22-9EC6-D68A-F33A37ADB308}"/>
              </a:ext>
            </a:extLst>
          </p:cNvPr>
          <p:cNvGrpSpPr/>
          <p:nvPr/>
        </p:nvGrpSpPr>
        <p:grpSpPr>
          <a:xfrm>
            <a:off x="471488" y="1037539"/>
            <a:ext cx="5904947" cy="307777"/>
            <a:chOff x="481566" y="967740"/>
            <a:chExt cx="5904947" cy="307777"/>
          </a:xfrm>
        </p:grpSpPr>
        <p:sp>
          <p:nvSpPr>
            <p:cNvPr id="14" name="テキスト ボックス 13">
              <a:extLst>
                <a:ext uri="{FF2B5EF4-FFF2-40B4-BE49-F238E27FC236}">
                  <a16:creationId xmlns:a16="http://schemas.microsoft.com/office/drawing/2014/main" id="{B1EE6BB6-B327-E64E-A85F-1000B97EC4FF}"/>
                </a:ext>
              </a:extLst>
            </p:cNvPr>
            <p:cNvSpPr txBox="1"/>
            <p:nvPr/>
          </p:nvSpPr>
          <p:spPr>
            <a:xfrm>
              <a:off x="481566" y="967740"/>
              <a:ext cx="5894867" cy="307777"/>
            </a:xfrm>
            <a:prstGeom prst="rect">
              <a:avLst/>
            </a:prstGeom>
            <a:noFill/>
          </p:spPr>
          <p:txBody>
            <a:bodyPr wrap="square" rtlCol="0">
              <a:spAutoFit/>
            </a:bodyPr>
            <a:lstStyle/>
            <a:p>
              <a:r>
                <a:rPr kumimoji="1" lang="en-US" altLang="ja-JP" sz="1400" b="1" dirty="0"/>
                <a:t>SES</a:t>
              </a:r>
              <a:r>
                <a:rPr kumimoji="1" lang="ja-JP" altLang="en-US" sz="1400" b="1" dirty="0"/>
                <a:t>案件管理機能について</a:t>
              </a:r>
              <a:endParaRPr kumimoji="1" lang="ja-JP" altLang="en-US" sz="1600" b="1" dirty="0"/>
            </a:p>
          </p:txBody>
        </p:sp>
        <p:cxnSp>
          <p:nvCxnSpPr>
            <p:cNvPr id="15" name="直線コネクタ 14">
              <a:extLst>
                <a:ext uri="{FF2B5EF4-FFF2-40B4-BE49-F238E27FC236}">
                  <a16:creationId xmlns:a16="http://schemas.microsoft.com/office/drawing/2014/main" id="{DB5E9EAE-96CE-6768-B8E7-2082AD62B34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 name="コンテンツ プレースホルダー 3">
            <a:extLst>
              <a:ext uri="{FF2B5EF4-FFF2-40B4-BE49-F238E27FC236}">
                <a16:creationId xmlns:a16="http://schemas.microsoft.com/office/drawing/2014/main" id="{6E62134F-42E0-093F-01CC-B0ADCE7E5200}"/>
              </a:ext>
            </a:extLst>
          </p:cNvPr>
          <p:cNvSpPr txBox="1">
            <a:spLocks/>
          </p:cNvSpPr>
          <p:nvPr/>
        </p:nvSpPr>
        <p:spPr>
          <a:xfrm>
            <a:off x="471487" y="1427069"/>
            <a:ext cx="5915025" cy="930819"/>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b="0" dirty="0">
                <a:latin typeface="+mn-ea"/>
              </a:rPr>
              <a:t>SES</a:t>
            </a:r>
            <a:r>
              <a:rPr lang="ja-JP" altLang="en-US" b="0" dirty="0">
                <a:latin typeface="+mn-ea"/>
              </a:rPr>
              <a:t>案件管理機能は、</a:t>
            </a:r>
            <a:r>
              <a:rPr lang="en-US" altLang="ja-JP" b="0" i="0" dirty="0">
                <a:solidFill>
                  <a:srgbClr val="272D2C"/>
                </a:solidFill>
                <a:effectLst/>
                <a:latin typeface="Noto Sans JP"/>
              </a:rPr>
              <a:t>SES</a:t>
            </a:r>
            <a:r>
              <a:rPr lang="ja-JP" altLang="en-US" b="0" i="0" dirty="0">
                <a:solidFill>
                  <a:srgbClr val="272D2C"/>
                </a:solidFill>
                <a:effectLst/>
                <a:latin typeface="Noto Sans JP"/>
              </a:rPr>
              <a:t>案件に関する情報管理、</a:t>
            </a:r>
            <a:r>
              <a:rPr lang="en-US" altLang="ja-JP" b="0" i="0" dirty="0">
                <a:solidFill>
                  <a:srgbClr val="272D2C"/>
                </a:solidFill>
                <a:effectLst/>
                <a:latin typeface="Noto Sans JP"/>
              </a:rPr>
              <a:t>SES</a:t>
            </a:r>
            <a:r>
              <a:rPr lang="ja-JP" altLang="en-US" b="0" i="0" dirty="0">
                <a:solidFill>
                  <a:srgbClr val="272D2C"/>
                </a:solidFill>
                <a:effectLst/>
                <a:latin typeface="Noto Sans JP"/>
              </a:rPr>
              <a:t>営業のための営業支援ツールです。</a:t>
            </a:r>
            <a:br>
              <a:rPr lang="en-US" altLang="ja-JP" b="0" i="0" dirty="0">
                <a:solidFill>
                  <a:srgbClr val="272D2C"/>
                </a:solidFill>
                <a:effectLst/>
                <a:latin typeface="Noto Sans JP"/>
              </a:rPr>
            </a:br>
            <a:r>
              <a:rPr lang="ja-JP" altLang="en-US" b="0" i="0" dirty="0">
                <a:solidFill>
                  <a:srgbClr val="272D2C"/>
                </a:solidFill>
                <a:effectLst/>
                <a:latin typeface="Noto Sans JP"/>
              </a:rPr>
              <a:t>契約期間・単価情報など、</a:t>
            </a:r>
            <a:r>
              <a:rPr lang="en-US" altLang="ja-JP" b="0" i="0" dirty="0">
                <a:solidFill>
                  <a:srgbClr val="272D2C"/>
                </a:solidFill>
                <a:effectLst/>
                <a:latin typeface="Noto Sans JP"/>
              </a:rPr>
              <a:t>SES</a:t>
            </a:r>
            <a:r>
              <a:rPr lang="ja-JP" altLang="en-US" b="0" i="0" dirty="0">
                <a:solidFill>
                  <a:srgbClr val="272D2C"/>
                </a:solidFill>
                <a:effectLst/>
                <a:latin typeface="Noto Sans JP"/>
              </a:rPr>
              <a:t>案件に関する膨大な量のデータをキンクラ上で容易に管理することができます。</a:t>
            </a:r>
            <a:br>
              <a:rPr lang="en-US" altLang="ja-JP" b="0" i="0" dirty="0">
                <a:solidFill>
                  <a:srgbClr val="272D2C"/>
                </a:solidFill>
                <a:effectLst/>
                <a:latin typeface="Noto Sans JP"/>
              </a:rPr>
            </a:br>
            <a:r>
              <a:rPr lang="ja-JP" altLang="en-US" b="0" i="0" dirty="0">
                <a:solidFill>
                  <a:srgbClr val="272D2C"/>
                </a:solidFill>
                <a:effectLst/>
                <a:latin typeface="Noto Sans JP"/>
              </a:rPr>
              <a:t>詳しく</a:t>
            </a:r>
            <a:r>
              <a:rPr lang="ja-JP" altLang="en-US" b="0" dirty="0">
                <a:solidFill>
                  <a:srgbClr val="272D2C"/>
                </a:solidFill>
                <a:latin typeface="Noto Sans JP"/>
              </a:rPr>
              <a:t>情報・利用方法</a:t>
            </a:r>
            <a:r>
              <a:rPr lang="ja-JP" altLang="en-US" b="0" i="0" dirty="0">
                <a:solidFill>
                  <a:srgbClr val="272D2C"/>
                </a:solidFill>
                <a:effectLst/>
                <a:latin typeface="Noto Sans JP"/>
              </a:rPr>
              <a:t>は</a:t>
            </a:r>
            <a:r>
              <a:rPr lang="ja-JP" altLang="en-US" b="0" dirty="0">
                <a:solidFill>
                  <a:srgbClr val="272D2C"/>
                </a:solidFill>
                <a:latin typeface="Noto Sans JP"/>
              </a:rPr>
              <a:t>以下サイト</a:t>
            </a:r>
            <a:r>
              <a:rPr lang="ja-JP" altLang="en-US" b="0" i="0" dirty="0">
                <a:solidFill>
                  <a:srgbClr val="272D2C"/>
                </a:solidFill>
                <a:effectLst/>
                <a:latin typeface="Noto Sans JP"/>
              </a:rPr>
              <a:t>をご参照ください</a:t>
            </a:r>
            <a:br>
              <a:rPr lang="en-US" altLang="ja-JP" b="0" i="0" dirty="0">
                <a:solidFill>
                  <a:srgbClr val="272D2C"/>
                </a:solidFill>
                <a:effectLst/>
                <a:latin typeface="Noto Sans JP"/>
              </a:rPr>
            </a:br>
            <a:r>
              <a:rPr lang="en-US" altLang="ja-JP" b="0" i="0" dirty="0">
                <a:solidFill>
                  <a:srgbClr val="272D2C"/>
                </a:solidFill>
                <a:effectLst/>
                <a:latin typeface="Noto Sans JP"/>
              </a:rPr>
              <a:t>	</a:t>
            </a:r>
            <a:r>
              <a:rPr lang="ja-JP" altLang="en-US" b="0" i="0" dirty="0">
                <a:solidFill>
                  <a:srgbClr val="272D2C"/>
                </a:solidFill>
                <a:effectLst/>
                <a:latin typeface="Noto Sans JP"/>
              </a:rPr>
              <a:t>⇨ </a:t>
            </a:r>
            <a:r>
              <a:rPr lang="en-US" altLang="ja-JP" i="0" dirty="0">
                <a:solidFill>
                  <a:srgbClr val="00C9B7"/>
                </a:solidFill>
                <a:effectLst/>
                <a:latin typeface="Noto Sans JP"/>
                <a:hlinkClick r:id="rId4">
                  <a:extLst>
                    <a:ext uri="{A12FA001-AC4F-418D-AE19-62706E023703}">
                      <ahyp:hlinkClr xmlns:ahyp="http://schemas.microsoft.com/office/drawing/2018/hyperlinkcolor" val="tx"/>
                    </a:ext>
                  </a:extLst>
                </a:hlinkClick>
              </a:rPr>
              <a:t>https://www.kintaicloud.jp/function/ses-management/</a:t>
            </a:r>
            <a:endParaRPr lang="ja-JP" altLang="en-US" i="0" dirty="0">
              <a:solidFill>
                <a:srgbClr val="00C9B7"/>
              </a:solidFill>
              <a:effectLst/>
              <a:latin typeface="Noto Sans JP"/>
            </a:endParaRPr>
          </a:p>
        </p:txBody>
      </p:sp>
      <p:graphicFrame>
        <p:nvGraphicFramePr>
          <p:cNvPr id="3" name="表 8">
            <a:extLst>
              <a:ext uri="{FF2B5EF4-FFF2-40B4-BE49-F238E27FC236}">
                <a16:creationId xmlns:a16="http://schemas.microsoft.com/office/drawing/2014/main" id="{B1AD62B6-62E9-9013-23C9-A416E0C9B95D}"/>
              </a:ext>
            </a:extLst>
          </p:cNvPr>
          <p:cNvGraphicFramePr>
            <a:graphicFrameLocks noGrp="1"/>
          </p:cNvGraphicFramePr>
          <p:nvPr>
            <p:extLst>
              <p:ext uri="{D42A27DB-BD31-4B8C-83A1-F6EECF244321}">
                <p14:modId xmlns:p14="http://schemas.microsoft.com/office/powerpoint/2010/main" val="72499212"/>
              </p:ext>
            </p:extLst>
          </p:nvPr>
        </p:nvGraphicFramePr>
        <p:xfrm>
          <a:off x="765809" y="2798163"/>
          <a:ext cx="5326380" cy="1463040"/>
        </p:xfrm>
        <a:graphic>
          <a:graphicData uri="http://schemas.openxmlformats.org/drawingml/2006/table">
            <a:tbl>
              <a:tblPr firstRow="1" bandRow="1">
                <a:tableStyleId>{2D5ABB26-0587-4C30-8999-92F81FD0307C}</a:tableStyleId>
              </a:tblPr>
              <a:tblGrid>
                <a:gridCol w="1217071">
                  <a:extLst>
                    <a:ext uri="{9D8B030D-6E8A-4147-A177-3AD203B41FA5}">
                      <a16:colId xmlns:a16="http://schemas.microsoft.com/office/drawing/2014/main" val="613603846"/>
                    </a:ext>
                  </a:extLst>
                </a:gridCol>
                <a:gridCol w="4109309">
                  <a:extLst>
                    <a:ext uri="{9D8B030D-6E8A-4147-A177-3AD203B41FA5}">
                      <a16:colId xmlns:a16="http://schemas.microsoft.com/office/drawing/2014/main" val="1805834374"/>
                    </a:ext>
                  </a:extLst>
                </a:gridCol>
              </a:tblGrid>
              <a:tr h="365760">
                <a:tc>
                  <a:txBody>
                    <a:bodyPr/>
                    <a:lstStyle/>
                    <a:p>
                      <a:r>
                        <a:rPr kumimoji="1" lang="ja-JP" altLang="en-US" sz="1000" b="0" dirty="0"/>
                        <a:t>要員・契約一覧</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取引先や契約期間、単価などの多岐にわたる案件情報を要員・案件ごとに登録・一覧で確認できます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5760">
                <a:tc>
                  <a:txBody>
                    <a:bodyPr/>
                    <a:lstStyle/>
                    <a:p>
                      <a:r>
                        <a:rPr kumimoji="1" lang="ja-JP" altLang="en-US" sz="1000" b="0" dirty="0"/>
                        <a:t>単価目標</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経験年数</a:t>
                      </a:r>
                      <a:r>
                        <a:rPr kumimoji="1" lang="en-US" altLang="ja-JP" sz="900" b="0" dirty="0">
                          <a:solidFill>
                            <a:schemeClr val="tx1"/>
                          </a:solidFill>
                        </a:rPr>
                        <a:t>/</a:t>
                      </a:r>
                      <a:r>
                        <a:rPr kumimoji="1" lang="ja-JP" altLang="en-US" sz="900" b="0" dirty="0">
                          <a:solidFill>
                            <a:schemeClr val="tx1"/>
                          </a:solidFill>
                        </a:rPr>
                        <a:t>年齢に応じた最低単価や目標単価を設定でき 目標未達の案件を洗い出すことができます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5760">
                <a:tc>
                  <a:txBody>
                    <a:bodyPr/>
                    <a:lstStyle/>
                    <a:p>
                      <a:r>
                        <a:rPr kumimoji="1" lang="ja-JP" altLang="en-US" sz="1000" b="0" dirty="0"/>
                        <a:t>案件データ分析</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会社全体の売上や取引先、部門単位の売上、個人の単価推移などグラフィカルな表示で売上傾向を直感的に把握できます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012583"/>
                  </a:ext>
                </a:extLst>
              </a:tr>
              <a:tr h="365760">
                <a:tc>
                  <a:txBody>
                    <a:bodyPr/>
                    <a:lstStyle/>
                    <a:p>
                      <a:r>
                        <a:rPr kumimoji="1" lang="ja-JP" altLang="en-US" sz="1000" b="0" dirty="0"/>
                        <a:t>案件管理設定</a:t>
                      </a:r>
                      <a:endParaRPr kumimoji="1" lang="en-US" altLang="ja-JP" sz="1000" b="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案件の管理をするうえで必要な設定・設定状況の管理ができます。</a:t>
                      </a:r>
                      <a:endParaRPr kumimoji="1" lang="en-US" altLang="ja-JP" sz="900" b="0" dirty="0">
                        <a:solidFill>
                          <a:schemeClr val="tx1"/>
                        </a:solidFill>
                      </a:endParaRPr>
                    </a:p>
                    <a:p>
                      <a:r>
                        <a:rPr kumimoji="1" lang="ja-JP" altLang="en-US" sz="900" b="0" dirty="0">
                          <a:solidFill>
                            <a:schemeClr val="tx1"/>
                          </a:solidFill>
                        </a:rPr>
                        <a:t>また、現在の設定を一覧で確認できます。</a:t>
                      </a:r>
                      <a:endParaRPr kumimoji="1" lang="en-US" altLang="ja-JP" sz="900" b="0" dirty="0">
                        <a:solidFill>
                          <a:schemeClr val="tx1"/>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grpSp>
        <p:nvGrpSpPr>
          <p:cNvPr id="5" name="グループ化 4">
            <a:extLst>
              <a:ext uri="{FF2B5EF4-FFF2-40B4-BE49-F238E27FC236}">
                <a16:creationId xmlns:a16="http://schemas.microsoft.com/office/drawing/2014/main" id="{26EF2BA1-0188-AB75-C6BE-E555C8E4A628}"/>
              </a:ext>
            </a:extLst>
          </p:cNvPr>
          <p:cNvGrpSpPr/>
          <p:nvPr/>
        </p:nvGrpSpPr>
        <p:grpSpPr>
          <a:xfrm>
            <a:off x="471488" y="4408627"/>
            <a:ext cx="5904947" cy="307777"/>
            <a:chOff x="481566" y="967740"/>
            <a:chExt cx="5904947" cy="307777"/>
          </a:xfrm>
        </p:grpSpPr>
        <p:sp>
          <p:nvSpPr>
            <p:cNvPr id="6" name="テキスト ボックス 5">
              <a:extLst>
                <a:ext uri="{FF2B5EF4-FFF2-40B4-BE49-F238E27FC236}">
                  <a16:creationId xmlns:a16="http://schemas.microsoft.com/office/drawing/2014/main" id="{2FA87DFD-76C7-2832-88F7-02889752327E}"/>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案件を新規追加する</a:t>
              </a:r>
              <a:endParaRPr kumimoji="1" lang="ja-JP" altLang="en-US" sz="1600" b="1" dirty="0"/>
            </a:p>
          </p:txBody>
        </p:sp>
        <p:cxnSp>
          <p:nvCxnSpPr>
            <p:cNvPr id="7" name="直線コネクタ 6">
              <a:extLst>
                <a:ext uri="{FF2B5EF4-FFF2-40B4-BE49-F238E27FC236}">
                  <a16:creationId xmlns:a16="http://schemas.microsoft.com/office/drawing/2014/main" id="{FE812036-A8F7-CE6F-AF45-71E4BADFD52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4A34B146-6145-8AFD-881E-CFADE0B50C9F}"/>
              </a:ext>
            </a:extLst>
          </p:cNvPr>
          <p:cNvSpPr txBox="1">
            <a:spLocks/>
          </p:cNvSpPr>
          <p:nvPr/>
        </p:nvSpPr>
        <p:spPr>
          <a:xfrm>
            <a:off x="471488" y="2364938"/>
            <a:ext cx="5915025" cy="1713084"/>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en-US" altLang="ja-JP" dirty="0"/>
              <a:t>SES</a:t>
            </a:r>
            <a:r>
              <a:rPr lang="ja-JP" altLang="en-US" dirty="0"/>
              <a:t>案件機能に含まれる画面について</a:t>
            </a:r>
            <a:br>
              <a:rPr lang="en-US" altLang="ja-JP" sz="400" dirty="0"/>
            </a:br>
            <a:r>
              <a:rPr lang="en-US" altLang="ja-JP" sz="1000" b="0" dirty="0"/>
              <a:t>SES</a:t>
            </a:r>
            <a:r>
              <a:rPr lang="ja-JP" altLang="en-US" sz="1000" b="0" dirty="0"/>
              <a:t>案件機能では以下の画面・機能が使用できます。</a:t>
            </a:r>
            <a:endParaRPr lang="en-US" altLang="ja-JP" dirty="0"/>
          </a:p>
        </p:txBody>
      </p:sp>
      <p:sp>
        <p:nvSpPr>
          <p:cNvPr id="12" name="コンテンツ プレースホルダー 3">
            <a:extLst>
              <a:ext uri="{FF2B5EF4-FFF2-40B4-BE49-F238E27FC236}">
                <a16:creationId xmlns:a16="http://schemas.microsoft.com/office/drawing/2014/main" id="{3F68DD82-4CD2-6E1B-BC60-613B0FA59EA6}"/>
              </a:ext>
            </a:extLst>
          </p:cNvPr>
          <p:cNvSpPr txBox="1">
            <a:spLocks/>
          </p:cNvSpPr>
          <p:nvPr/>
        </p:nvSpPr>
        <p:spPr>
          <a:xfrm>
            <a:off x="471487" y="4838017"/>
            <a:ext cx="2860991" cy="225515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サイドメニューより「案件管理」配下「要員・契約一覧」をクリックします。</a:t>
            </a:r>
            <a:endParaRPr lang="en-US" altLang="ja-JP" sz="1000" dirty="0"/>
          </a:p>
          <a:p>
            <a:pPr marL="266700" lvl="1" indent="-266700">
              <a:buFont typeface="+mj-lt"/>
              <a:buAutoNum type="arabicPeriod"/>
            </a:pPr>
            <a:r>
              <a:rPr lang="ja-JP" altLang="en-US" sz="1000" dirty="0"/>
              <a:t>ページ上部「案件追加」ボタンをクリックします</a:t>
            </a:r>
            <a:br>
              <a:rPr lang="en-US" altLang="ja-JP" sz="1000" dirty="0"/>
            </a:br>
            <a:r>
              <a:rPr lang="en-US" altLang="ja-JP" sz="900" dirty="0">
                <a:solidFill>
                  <a:schemeClr val="bg1">
                    <a:lumMod val="50000"/>
                  </a:schemeClr>
                </a:solidFill>
              </a:rPr>
              <a:t>※</a:t>
            </a:r>
            <a:r>
              <a:rPr lang="ja-JP" altLang="en-US" sz="900" dirty="0">
                <a:solidFill>
                  <a:schemeClr val="bg1">
                    <a:lumMod val="50000"/>
                  </a:schemeClr>
                </a:solidFill>
              </a:rPr>
              <a:t>要員一覧タブ・契約一覧タブどちらを選択した状態でも同じ画面に遷移します。</a:t>
            </a:r>
            <a:endParaRPr lang="en-US" altLang="ja-JP" sz="900" dirty="0">
              <a:solidFill>
                <a:schemeClr val="bg1">
                  <a:lumMod val="50000"/>
                </a:schemeClr>
              </a:solidFill>
            </a:endParaRPr>
          </a:p>
          <a:p>
            <a:pPr marL="266700" lvl="1" indent="-266700">
              <a:buFont typeface="+mj-lt"/>
              <a:buAutoNum type="arabicPeriod"/>
            </a:pPr>
            <a:r>
              <a:rPr lang="ja-JP" altLang="en-US" sz="1000" dirty="0"/>
              <a:t>表示された案件の新規登録画面にて、</a:t>
            </a:r>
            <a:br>
              <a:rPr lang="en-US" altLang="ja-JP" sz="1000" dirty="0"/>
            </a:br>
            <a:r>
              <a:rPr lang="ja-JP" altLang="en-US" sz="1000" dirty="0"/>
              <a:t>案件参画者・案件基本情報・契約情報などの必要情報を入力します。</a:t>
            </a:r>
            <a:endParaRPr lang="en-US" altLang="ja-JP" sz="1000" dirty="0"/>
          </a:p>
          <a:p>
            <a:pPr marL="266700" lvl="1" indent="-266700">
              <a:buFont typeface="+mj-lt"/>
              <a:buAutoNum type="arabicPeriod"/>
            </a:pPr>
            <a:endParaRPr lang="en-US" altLang="ja-JP" sz="900" dirty="0">
              <a:solidFill>
                <a:schemeClr val="bg1">
                  <a:lumMod val="50000"/>
                </a:schemeClr>
              </a:solidFill>
            </a:endParaRPr>
          </a:p>
          <a:p>
            <a:pPr marL="266700" lvl="1" indent="-266700">
              <a:buFont typeface="+mj-lt"/>
              <a:buAutoNum type="arabicPeriod"/>
            </a:pPr>
            <a:r>
              <a:rPr lang="ja-JP" altLang="en-US" sz="1000" dirty="0"/>
              <a:t>情報を入力後、「新規登録」ボタンをクリックして案件の新規登録は完了です。</a:t>
            </a:r>
            <a:endParaRPr lang="en-US" altLang="ja-JP" dirty="0"/>
          </a:p>
        </p:txBody>
      </p:sp>
      <p:grpSp>
        <p:nvGrpSpPr>
          <p:cNvPr id="19" name="グラフィックス 9">
            <a:extLst>
              <a:ext uri="{FF2B5EF4-FFF2-40B4-BE49-F238E27FC236}">
                <a16:creationId xmlns:a16="http://schemas.microsoft.com/office/drawing/2014/main" id="{ACF4FA88-AC23-E168-33B7-F66D98C6BC12}"/>
              </a:ext>
            </a:extLst>
          </p:cNvPr>
          <p:cNvGrpSpPr/>
          <p:nvPr/>
        </p:nvGrpSpPr>
        <p:grpSpPr>
          <a:xfrm>
            <a:off x="481566" y="7021440"/>
            <a:ext cx="5894867" cy="2328456"/>
            <a:chOff x="482028" y="5964289"/>
            <a:chExt cx="5894867" cy="2328456"/>
          </a:xfrm>
        </p:grpSpPr>
        <p:sp>
          <p:nvSpPr>
            <p:cNvPr id="20" name="フリーフォーム: 図形 19">
              <a:extLst>
                <a:ext uri="{FF2B5EF4-FFF2-40B4-BE49-F238E27FC236}">
                  <a16:creationId xmlns:a16="http://schemas.microsoft.com/office/drawing/2014/main" id="{0A9C4158-F8CD-9431-A819-BC773D9EAE1F}"/>
                </a:ext>
              </a:extLst>
            </p:cNvPr>
            <p:cNvSpPr/>
            <p:nvPr userDrawn="1"/>
          </p:nvSpPr>
          <p:spPr>
            <a:xfrm>
              <a:off x="482028" y="6048306"/>
              <a:ext cx="5894867" cy="2244439"/>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ja-JP" altLang="en-US" sz="1050" b="1" dirty="0"/>
                <a:t>メモについて</a:t>
              </a:r>
              <a:endParaRPr lang="en-US" altLang="ja-JP" sz="600" b="1" dirty="0"/>
            </a:p>
            <a:p>
              <a:pPr algn="l"/>
              <a:endParaRPr lang="en-US" altLang="ja-JP" sz="600" b="1" dirty="0"/>
            </a:p>
            <a:p>
              <a:pPr algn="l"/>
              <a:r>
                <a:rPr lang="ja-JP" altLang="en-US" sz="1000" dirty="0"/>
                <a:t>キンクラでは登録できる案件情報の最下部に「個人メモ」「部門メモ」「備考（全社共有）」欄があります。</a:t>
              </a:r>
              <a:endParaRPr lang="en-US" altLang="ja-JP" sz="1000" dirty="0"/>
            </a:p>
            <a:p>
              <a:pPr algn="l"/>
              <a:r>
                <a:rPr lang="ja-JP" altLang="en-US" sz="1000" dirty="0"/>
                <a:t>それぞれの仕様は以下のようになっております。状況・用途に応じてご活用ください。</a:t>
              </a:r>
              <a:endParaRPr lang="en-US" altLang="ja-JP" sz="1000" dirty="0"/>
            </a:p>
            <a:p>
              <a:pPr algn="l"/>
              <a:r>
                <a:rPr lang="en-US" altLang="ja-JP" sz="1000" dirty="0"/>
                <a:t>	</a:t>
              </a:r>
            </a:p>
            <a:p>
              <a:pPr algn="l"/>
              <a:r>
                <a:rPr lang="en-US" altLang="ja-JP" sz="1000" dirty="0"/>
                <a:t>	</a:t>
              </a:r>
              <a:endParaRPr lang="ja-JP" altLang="en-US" sz="1000" dirty="0"/>
            </a:p>
          </p:txBody>
        </p:sp>
        <p:sp>
          <p:nvSpPr>
            <p:cNvPr id="22" name="フリーフォーム: 図形 21">
              <a:extLst>
                <a:ext uri="{FF2B5EF4-FFF2-40B4-BE49-F238E27FC236}">
                  <a16:creationId xmlns:a16="http://schemas.microsoft.com/office/drawing/2014/main" id="{556BDD4B-B90B-5F01-24D3-860C4E828059}"/>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0543CF4E-1327-CF3B-B9E8-4A0F87C0C36C}"/>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B5C58529-F4D8-B43B-A7B9-3021A415D9C8}"/>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6C84088D-7890-3665-EAD9-7F2AC10A3DB3}"/>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E2A54872-BF8E-F858-85CE-29599CA0E6BD}"/>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06142249-D750-9796-FCBA-6152D6B2D67D}"/>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E52BE514-A830-A1E5-3069-003288C14F76}"/>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graphicFrame>
        <p:nvGraphicFramePr>
          <p:cNvPr id="29" name="表 8">
            <a:extLst>
              <a:ext uri="{FF2B5EF4-FFF2-40B4-BE49-F238E27FC236}">
                <a16:creationId xmlns:a16="http://schemas.microsoft.com/office/drawing/2014/main" id="{704EDD5E-4F5B-C353-BD3A-94B9BF168950}"/>
              </a:ext>
            </a:extLst>
          </p:cNvPr>
          <p:cNvGraphicFramePr>
            <a:graphicFrameLocks noGrp="1"/>
          </p:cNvGraphicFramePr>
          <p:nvPr>
            <p:extLst>
              <p:ext uri="{D42A27DB-BD31-4B8C-83A1-F6EECF244321}">
                <p14:modId xmlns:p14="http://schemas.microsoft.com/office/powerpoint/2010/main" val="2030353629"/>
              </p:ext>
            </p:extLst>
          </p:nvPr>
        </p:nvGraphicFramePr>
        <p:xfrm>
          <a:off x="765810" y="8119560"/>
          <a:ext cx="5326380" cy="1097280"/>
        </p:xfrm>
        <a:graphic>
          <a:graphicData uri="http://schemas.openxmlformats.org/drawingml/2006/table">
            <a:tbl>
              <a:tblPr firstRow="1" bandRow="1">
                <a:tableStyleId>{2D5ABB26-0587-4C30-8999-92F81FD0307C}</a:tableStyleId>
              </a:tblPr>
              <a:tblGrid>
                <a:gridCol w="1456529">
                  <a:extLst>
                    <a:ext uri="{9D8B030D-6E8A-4147-A177-3AD203B41FA5}">
                      <a16:colId xmlns:a16="http://schemas.microsoft.com/office/drawing/2014/main" val="613603846"/>
                    </a:ext>
                  </a:extLst>
                </a:gridCol>
                <a:gridCol w="3869851">
                  <a:extLst>
                    <a:ext uri="{9D8B030D-6E8A-4147-A177-3AD203B41FA5}">
                      <a16:colId xmlns:a16="http://schemas.microsoft.com/office/drawing/2014/main" val="1805834374"/>
                    </a:ext>
                  </a:extLst>
                </a:gridCol>
              </a:tblGrid>
              <a:tr h="260899">
                <a:tc>
                  <a:txBody>
                    <a:bodyPr/>
                    <a:lstStyle/>
                    <a:p>
                      <a:pPr algn="r"/>
                      <a:r>
                        <a:rPr kumimoji="1" lang="ja-JP" altLang="en-US" sz="1000" b="1" dirty="0"/>
                        <a:t>個人メモ：</a:t>
                      </a:r>
                      <a:endParaRPr kumimoji="1" lang="en-US" altLang="ja-JP" sz="1000" b="1" dirty="0"/>
                    </a:p>
                  </a:txBody>
                  <a:tcPr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個人メモに入力した内容は、自分自身だけしか閲覧、編集できないプライベートなデータです。</a:t>
                      </a:r>
                    </a:p>
                  </a:txBody>
                  <a:tcPr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260899">
                <a:tc>
                  <a:txBody>
                    <a:bodyPr/>
                    <a:lstStyle/>
                    <a:p>
                      <a:pPr algn="r"/>
                      <a:r>
                        <a:rPr kumimoji="1" lang="ja-JP" altLang="en-US" sz="1000" b="1" dirty="0"/>
                        <a:t>部門メモ：</a:t>
                      </a:r>
                      <a:endParaRPr kumimoji="1" lang="en-US" altLang="ja-JP" sz="1000" b="1" dirty="0"/>
                    </a:p>
                  </a:txBody>
                  <a:tcPr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部門メモに入力した内容は、自身が所属する部門内の所属社員に共有され、他部門からは確認することはできません。</a:t>
                      </a:r>
                    </a:p>
                  </a:txBody>
                  <a:tcPr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260899">
                <a:tc>
                  <a:txBody>
                    <a:bodyPr/>
                    <a:lstStyle/>
                    <a:p>
                      <a:pPr algn="r"/>
                      <a:r>
                        <a:rPr kumimoji="1" lang="ja-JP" altLang="en-US" sz="1000" b="1" dirty="0"/>
                        <a:t>備考（全社共有）：</a:t>
                      </a:r>
                    </a:p>
                  </a:txBody>
                  <a:tcPr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備考に入力した内容は、案件管理にアクセス可能な全社員が閲覧、編集できます。</a:t>
                      </a:r>
                    </a:p>
                  </a:txBody>
                  <a:tcPr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012583"/>
                  </a:ext>
                </a:extLst>
              </a:tr>
            </a:tbl>
          </a:graphicData>
        </a:graphic>
      </p:graphicFrame>
      <p:pic>
        <p:nvPicPr>
          <p:cNvPr id="4" name="図 3">
            <a:extLst>
              <a:ext uri="{FF2B5EF4-FFF2-40B4-BE49-F238E27FC236}">
                <a16:creationId xmlns:a16="http://schemas.microsoft.com/office/drawing/2014/main" id="{117F9983-C35E-0747-B956-EC3BDBBABA94}"/>
              </a:ext>
            </a:extLst>
          </p:cNvPr>
          <p:cNvPicPr>
            <a:picLocks noChangeAspect="1"/>
          </p:cNvPicPr>
          <p:nvPr/>
        </p:nvPicPr>
        <p:blipFill rotWithShape="1">
          <a:blip r:embed="rId5">
            <a:extLst>
              <a:ext uri="{28A0092B-C50C-407E-A947-70E740481C1C}">
                <a14:useLocalDpi xmlns:a14="http://schemas.microsoft.com/office/drawing/2010/main" val="0"/>
              </a:ext>
            </a:extLst>
          </a:blip>
          <a:srcRect t="11146" r="84290" b="75975"/>
          <a:stretch/>
        </p:blipFill>
        <p:spPr>
          <a:xfrm>
            <a:off x="4162971" y="4873714"/>
            <a:ext cx="1491065" cy="545405"/>
          </a:xfrm>
          <a:prstGeom prst="rect">
            <a:avLst/>
          </a:prstGeom>
          <a:ln w="19050">
            <a:solidFill>
              <a:schemeClr val="bg1">
                <a:lumMod val="75000"/>
              </a:schemeClr>
            </a:solidFill>
          </a:ln>
        </p:spPr>
      </p:pic>
      <p:pic>
        <p:nvPicPr>
          <p:cNvPr id="8" name="図 7">
            <a:extLst>
              <a:ext uri="{FF2B5EF4-FFF2-40B4-BE49-F238E27FC236}">
                <a16:creationId xmlns:a16="http://schemas.microsoft.com/office/drawing/2014/main" id="{8FA9D607-B726-F095-96EC-D46D087C947F}"/>
              </a:ext>
            </a:extLst>
          </p:cNvPr>
          <p:cNvPicPr>
            <a:picLocks noChangeAspect="1"/>
          </p:cNvPicPr>
          <p:nvPr/>
        </p:nvPicPr>
        <p:blipFill rotWithShape="1">
          <a:blip r:embed="rId6">
            <a:extLst>
              <a:ext uri="{28A0092B-C50C-407E-A947-70E740481C1C}">
                <a14:useLocalDpi xmlns:a14="http://schemas.microsoft.com/office/drawing/2010/main" val="0"/>
              </a:ext>
            </a:extLst>
          </a:blip>
          <a:srcRect t="-1" b="83976"/>
          <a:stretch/>
        </p:blipFill>
        <p:spPr>
          <a:xfrm>
            <a:off x="3883236" y="5593267"/>
            <a:ext cx="2050534" cy="771539"/>
          </a:xfrm>
          <a:prstGeom prst="rect">
            <a:avLst/>
          </a:prstGeom>
          <a:ln w="19050">
            <a:solidFill>
              <a:schemeClr val="bg1">
                <a:lumMod val="75000"/>
              </a:schemeClr>
            </a:solidFill>
          </a:ln>
        </p:spPr>
      </p:pic>
      <p:pic>
        <p:nvPicPr>
          <p:cNvPr id="9" name="図 8">
            <a:extLst>
              <a:ext uri="{FF2B5EF4-FFF2-40B4-BE49-F238E27FC236}">
                <a16:creationId xmlns:a16="http://schemas.microsoft.com/office/drawing/2014/main" id="{3689450E-5FFF-A9A1-EEF5-830CADEAA79F}"/>
              </a:ext>
            </a:extLst>
          </p:cNvPr>
          <p:cNvPicPr>
            <a:picLocks noChangeAspect="1"/>
          </p:cNvPicPr>
          <p:nvPr/>
        </p:nvPicPr>
        <p:blipFill rotWithShape="1">
          <a:blip r:embed="rId7">
            <a:extLst>
              <a:ext uri="{28A0092B-C50C-407E-A947-70E740481C1C}">
                <a14:useLocalDpi xmlns:a14="http://schemas.microsoft.com/office/drawing/2010/main" val="0"/>
              </a:ext>
            </a:extLst>
          </a:blip>
          <a:srcRect l="39549" t="93217" r="40379" b="3632"/>
          <a:stretch/>
        </p:blipFill>
        <p:spPr>
          <a:xfrm>
            <a:off x="4387294" y="6536284"/>
            <a:ext cx="1042417" cy="384048"/>
          </a:xfrm>
          <a:prstGeom prst="rect">
            <a:avLst/>
          </a:prstGeom>
          <a:ln w="19050">
            <a:solidFill>
              <a:schemeClr val="bg1">
                <a:lumMod val="75000"/>
              </a:schemeClr>
            </a:solidFill>
          </a:ln>
        </p:spPr>
      </p:pic>
    </p:spTree>
    <p:extLst>
      <p:ext uri="{BB962C8B-B14F-4D97-AF65-F5344CB8AC3E}">
        <p14:creationId xmlns:p14="http://schemas.microsoft.com/office/powerpoint/2010/main" val="337257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A684-2237-EA9D-0971-1CC3245D17AE}"/>
            </a:ext>
          </a:extLst>
        </p:cNvPr>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B4BD999B-9852-913F-D0F7-DB2170902C6B}"/>
              </a:ext>
            </a:extLst>
          </p:cNvPr>
          <p:cNvSpPr>
            <a:spLocks noGrp="1"/>
          </p:cNvSpPr>
          <p:nvPr>
            <p:ph type="sldNum" sz="quarter" idx="12"/>
          </p:nvPr>
        </p:nvSpPr>
        <p:spPr/>
        <p:txBody>
          <a:bodyPr/>
          <a:lstStyle/>
          <a:p>
            <a:fld id="{EA679865-3015-46FE-BF55-6D5697F8D5B7}" type="slidenum">
              <a:rPr kumimoji="1" lang="ja-JP" altLang="en-US" smtClean="0"/>
              <a:pPr/>
              <a:t>13</a:t>
            </a:fld>
            <a:endParaRPr kumimoji="1" lang="ja-JP" altLang="en-US" dirty="0"/>
          </a:p>
        </p:txBody>
      </p:sp>
      <p:sp>
        <p:nvSpPr>
          <p:cNvPr id="18" name="フッター プレースホルダー 17">
            <a:extLst>
              <a:ext uri="{FF2B5EF4-FFF2-40B4-BE49-F238E27FC236}">
                <a16:creationId xmlns:a16="http://schemas.microsoft.com/office/drawing/2014/main" id="{E1C76B99-6C4E-41A2-E610-4B80B80AD881}"/>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5" name="グループ化 4">
            <a:extLst>
              <a:ext uri="{FF2B5EF4-FFF2-40B4-BE49-F238E27FC236}">
                <a16:creationId xmlns:a16="http://schemas.microsoft.com/office/drawing/2014/main" id="{7926F493-D914-414C-DD45-761D3A5BF2B0}"/>
              </a:ext>
            </a:extLst>
          </p:cNvPr>
          <p:cNvGrpSpPr/>
          <p:nvPr/>
        </p:nvGrpSpPr>
        <p:grpSpPr>
          <a:xfrm>
            <a:off x="471488" y="644467"/>
            <a:ext cx="5904947" cy="307777"/>
            <a:chOff x="481566" y="967740"/>
            <a:chExt cx="5904947" cy="307777"/>
          </a:xfrm>
        </p:grpSpPr>
        <p:sp>
          <p:nvSpPr>
            <p:cNvPr id="6" name="テキスト ボックス 5">
              <a:extLst>
                <a:ext uri="{FF2B5EF4-FFF2-40B4-BE49-F238E27FC236}">
                  <a16:creationId xmlns:a16="http://schemas.microsoft.com/office/drawing/2014/main" id="{76FA5A35-6017-5E09-64E0-79C9E17BED2D}"/>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要員・案件一覧の見方</a:t>
              </a:r>
              <a:endParaRPr kumimoji="1" lang="ja-JP" altLang="en-US" sz="1600" b="1" dirty="0"/>
            </a:p>
          </p:txBody>
        </p:sp>
        <p:cxnSp>
          <p:nvCxnSpPr>
            <p:cNvPr id="7" name="直線コネクタ 6">
              <a:extLst>
                <a:ext uri="{FF2B5EF4-FFF2-40B4-BE49-F238E27FC236}">
                  <a16:creationId xmlns:a16="http://schemas.microsoft.com/office/drawing/2014/main" id="{2E72ACEC-6F3A-B387-E090-DC51202333AB}"/>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2ED22899-55BA-440A-5930-A45894D329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720" y="1124555"/>
            <a:ext cx="5356104" cy="2389926"/>
          </a:xfrm>
          <a:prstGeom prst="rect">
            <a:avLst/>
          </a:prstGeom>
          <a:ln w="19050">
            <a:solidFill>
              <a:schemeClr val="bg1">
                <a:lumMod val="75000"/>
              </a:schemeClr>
            </a:solidFill>
          </a:ln>
        </p:spPr>
      </p:pic>
      <p:sp>
        <p:nvSpPr>
          <p:cNvPr id="11" name="コンテンツ プレースホルダー 3">
            <a:extLst>
              <a:ext uri="{FF2B5EF4-FFF2-40B4-BE49-F238E27FC236}">
                <a16:creationId xmlns:a16="http://schemas.microsoft.com/office/drawing/2014/main" id="{20161831-1719-AD9E-B62F-9C7B4897B9CC}"/>
              </a:ext>
            </a:extLst>
          </p:cNvPr>
          <p:cNvSpPr txBox="1">
            <a:spLocks/>
          </p:cNvSpPr>
          <p:nvPr/>
        </p:nvSpPr>
        <p:spPr>
          <a:xfrm>
            <a:off x="471488" y="3772914"/>
            <a:ext cx="5915025" cy="257552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dirty="0"/>
              <a:t>案件追加ボタン</a:t>
            </a:r>
            <a:br>
              <a:rPr lang="en-US" altLang="ja-JP" sz="400" dirty="0"/>
            </a:br>
            <a:r>
              <a:rPr lang="en-US" altLang="ja-JP" sz="1000" b="0" dirty="0"/>
              <a:t>SES</a:t>
            </a:r>
            <a:r>
              <a:rPr lang="ja-JP" altLang="en-US" sz="1000" b="0" dirty="0"/>
              <a:t>案件の新規追加・登録を行います。　⇨ </a:t>
            </a:r>
            <a:r>
              <a:rPr kumimoji="1" lang="ja-JP" altLang="en-US" sz="1000" b="1" u="sng" dirty="0">
                <a:solidFill>
                  <a:srgbClr val="00C9B7"/>
                </a:solidFill>
                <a:hlinkClick r:id="rId5" action="ppaction://hlinksldjump">
                  <a:extLst>
                    <a:ext uri="{A12FA001-AC4F-418D-AE19-62706E023703}">
                      <ahyp:hlinkClr xmlns:ahyp="http://schemas.microsoft.com/office/drawing/2018/hyperlinkcolor" val="tx"/>
                    </a:ext>
                  </a:extLst>
                </a:hlinkClick>
              </a:rPr>
              <a:t>要員・案件を新規追加する</a:t>
            </a:r>
            <a:endParaRPr lang="en-US" altLang="ja-JP" sz="1000" u="sng" dirty="0">
              <a:solidFill>
                <a:srgbClr val="00C9B7"/>
              </a:solidFill>
            </a:endParaRPr>
          </a:p>
          <a:p>
            <a:pPr>
              <a:lnSpc>
                <a:spcPct val="100000"/>
              </a:lnSpc>
            </a:pPr>
            <a:r>
              <a:rPr kumimoji="1" lang="ja-JP" altLang="en-US" dirty="0"/>
              <a:t>案件の一括更新ボタン</a:t>
            </a:r>
            <a:br>
              <a:rPr kumimoji="1" lang="en-US" altLang="ja-JP" dirty="0"/>
            </a:br>
            <a:r>
              <a:rPr lang="ja-JP" altLang="en-US" sz="1000" b="0" dirty="0"/>
              <a:t>登録済の複数案件の一括更新を行います。</a:t>
            </a:r>
            <a:endParaRPr lang="en-US" altLang="ja-JP" sz="1000" b="0" dirty="0"/>
          </a:p>
          <a:p>
            <a:pPr>
              <a:lnSpc>
                <a:spcPct val="100000"/>
              </a:lnSpc>
            </a:pPr>
            <a:r>
              <a:rPr kumimoji="1" lang="ja-JP" altLang="en-US" dirty="0"/>
              <a:t>案件データの出力</a:t>
            </a:r>
            <a:br>
              <a:rPr kumimoji="1" lang="en-US" altLang="ja-JP" dirty="0"/>
            </a:br>
            <a:r>
              <a:rPr kumimoji="1" lang="ja-JP" altLang="en-US" sz="1000" b="0" dirty="0"/>
              <a:t>全項目・契約</a:t>
            </a:r>
            <a:r>
              <a:rPr lang="ja-JP" altLang="en-US" sz="1000" b="0" i="0" dirty="0">
                <a:solidFill>
                  <a:srgbClr val="454F63"/>
                </a:solidFill>
                <a:effectLst/>
                <a:latin typeface="Noto Sans JP"/>
              </a:rPr>
              <a:t>データを選んでエクセルファイルをダウンロードできます。 エクスポートされるデータには、 一覧のフィルタ条件がそのまま適用されます。</a:t>
            </a:r>
            <a:endParaRPr lang="en-US" altLang="ja-JP" sz="1000" b="0" dirty="0"/>
          </a:p>
          <a:p>
            <a:pPr>
              <a:lnSpc>
                <a:spcPct val="100000"/>
              </a:lnSpc>
            </a:pPr>
            <a:r>
              <a:rPr kumimoji="1" lang="ja-JP" altLang="en-US" dirty="0"/>
              <a:t>要員タブ・契約タブの切り替え</a:t>
            </a:r>
            <a:br>
              <a:rPr kumimoji="1" lang="en-US" altLang="ja-JP" dirty="0"/>
            </a:br>
            <a:r>
              <a:rPr kumimoji="1" lang="ja-JP" altLang="en-US" sz="1000" b="0" dirty="0"/>
              <a:t>ここで要員一覧と契約一覧の表示切替を行います。</a:t>
            </a:r>
            <a:endParaRPr kumimoji="1" lang="en-US" altLang="ja-JP" sz="1000" b="0" dirty="0"/>
          </a:p>
          <a:p>
            <a:pPr>
              <a:lnSpc>
                <a:spcPct val="100000"/>
              </a:lnSpc>
            </a:pPr>
            <a:r>
              <a:rPr lang="ja-JP" altLang="en-US" dirty="0"/>
              <a:t>操作欄</a:t>
            </a:r>
            <a:br>
              <a:rPr kumimoji="1" lang="en-US" altLang="ja-JP" dirty="0"/>
            </a:br>
            <a:r>
              <a:rPr kumimoji="1" lang="ja-JP" altLang="en-US" sz="1000" b="0" dirty="0"/>
              <a:t>。各アイコンボタンから、契約・要員に対しての操作を行います。</a:t>
            </a:r>
            <a:endParaRPr kumimoji="1" lang="en-US" altLang="ja-JP" sz="1100" b="0" dirty="0"/>
          </a:p>
          <a:p>
            <a:pPr>
              <a:lnSpc>
                <a:spcPct val="100000"/>
              </a:lnSpc>
            </a:pPr>
            <a:endParaRPr kumimoji="1" lang="ja-JP" altLang="en-US" dirty="0"/>
          </a:p>
          <a:p>
            <a:pPr>
              <a:lnSpc>
                <a:spcPct val="100000"/>
              </a:lnSpc>
            </a:pPr>
            <a:endParaRPr lang="en-US" altLang="ja-JP" dirty="0"/>
          </a:p>
        </p:txBody>
      </p:sp>
      <p:sp>
        <p:nvSpPr>
          <p:cNvPr id="2" name="テキスト ボックス 1">
            <a:extLst>
              <a:ext uri="{FF2B5EF4-FFF2-40B4-BE49-F238E27FC236}">
                <a16:creationId xmlns:a16="http://schemas.microsoft.com/office/drawing/2014/main" id="{0CDE7064-6F4D-EECF-31EB-7830103498EE}"/>
              </a:ext>
            </a:extLst>
          </p:cNvPr>
          <p:cNvSpPr txBox="1"/>
          <p:nvPr/>
        </p:nvSpPr>
        <p:spPr>
          <a:xfrm>
            <a:off x="1160097" y="1104829"/>
            <a:ext cx="744903" cy="246221"/>
          </a:xfrm>
          <a:prstGeom prst="borderCallout1">
            <a:avLst>
              <a:gd name="adj1" fmla="val 101867"/>
              <a:gd name="adj2" fmla="val 10998"/>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案件追加</a:t>
            </a:r>
          </a:p>
        </p:txBody>
      </p:sp>
      <p:sp>
        <p:nvSpPr>
          <p:cNvPr id="3" name="テキスト ボックス 2">
            <a:extLst>
              <a:ext uri="{FF2B5EF4-FFF2-40B4-BE49-F238E27FC236}">
                <a16:creationId xmlns:a16="http://schemas.microsoft.com/office/drawing/2014/main" id="{3A1EE47F-A48D-2359-D613-204657875B46}"/>
              </a:ext>
            </a:extLst>
          </p:cNvPr>
          <p:cNvSpPr txBox="1"/>
          <p:nvPr/>
        </p:nvSpPr>
        <p:spPr>
          <a:xfrm>
            <a:off x="2013537" y="1109316"/>
            <a:ext cx="1026843" cy="246221"/>
          </a:xfrm>
          <a:prstGeom prst="borderCallout1">
            <a:avLst>
              <a:gd name="adj1" fmla="val 101867"/>
              <a:gd name="adj2" fmla="val 10998"/>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案件の一括更新</a:t>
            </a:r>
          </a:p>
        </p:txBody>
      </p:sp>
      <p:sp>
        <p:nvSpPr>
          <p:cNvPr id="4" name="テキスト ボックス 3">
            <a:extLst>
              <a:ext uri="{FF2B5EF4-FFF2-40B4-BE49-F238E27FC236}">
                <a16:creationId xmlns:a16="http://schemas.microsoft.com/office/drawing/2014/main" id="{2034C8EA-B25A-5998-E74A-0D081D362DDE}"/>
              </a:ext>
            </a:extLst>
          </p:cNvPr>
          <p:cNvSpPr txBox="1"/>
          <p:nvPr/>
        </p:nvSpPr>
        <p:spPr>
          <a:xfrm>
            <a:off x="3148917" y="1109316"/>
            <a:ext cx="1169083" cy="246221"/>
          </a:xfrm>
          <a:prstGeom prst="borderCallout1">
            <a:avLst>
              <a:gd name="adj1" fmla="val 101867"/>
              <a:gd name="adj2" fmla="val 10998"/>
              <a:gd name="adj3" fmla="val 133485"/>
              <a:gd name="adj4" fmla="val -19272"/>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案件データの出力</a:t>
            </a:r>
          </a:p>
        </p:txBody>
      </p:sp>
      <p:sp>
        <p:nvSpPr>
          <p:cNvPr id="8" name="テキスト ボックス 7">
            <a:extLst>
              <a:ext uri="{FF2B5EF4-FFF2-40B4-BE49-F238E27FC236}">
                <a16:creationId xmlns:a16="http://schemas.microsoft.com/office/drawing/2014/main" id="{95FF75C0-0F25-4804-73B0-2F5B58501B2D}"/>
              </a:ext>
            </a:extLst>
          </p:cNvPr>
          <p:cNvSpPr txBox="1"/>
          <p:nvPr/>
        </p:nvSpPr>
        <p:spPr>
          <a:xfrm>
            <a:off x="3368039" y="1472031"/>
            <a:ext cx="1899922" cy="246221"/>
          </a:xfrm>
          <a:prstGeom prst="borderCallout1">
            <a:avLst>
              <a:gd name="adj1" fmla="val 101867"/>
              <a:gd name="adj2" fmla="val 10998"/>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要員・契約一覧のタブ切り替え</a:t>
            </a:r>
          </a:p>
        </p:txBody>
      </p:sp>
      <p:sp>
        <p:nvSpPr>
          <p:cNvPr id="10" name="テキスト ボックス 9">
            <a:extLst>
              <a:ext uri="{FF2B5EF4-FFF2-40B4-BE49-F238E27FC236}">
                <a16:creationId xmlns:a16="http://schemas.microsoft.com/office/drawing/2014/main" id="{23C0A2F9-F0BA-B670-2E9C-CFD6E9086763}"/>
              </a:ext>
            </a:extLst>
          </p:cNvPr>
          <p:cNvSpPr txBox="1"/>
          <p:nvPr/>
        </p:nvSpPr>
        <p:spPr>
          <a:xfrm>
            <a:off x="1160097" y="2572984"/>
            <a:ext cx="597583" cy="246221"/>
          </a:xfrm>
          <a:prstGeom prst="borderCallout1">
            <a:avLst>
              <a:gd name="adj1" fmla="val 101867"/>
              <a:gd name="adj2" fmla="val 18649"/>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操作欄</a:t>
            </a:r>
          </a:p>
        </p:txBody>
      </p:sp>
      <p:graphicFrame>
        <p:nvGraphicFramePr>
          <p:cNvPr id="16" name="表 8">
            <a:extLst>
              <a:ext uri="{FF2B5EF4-FFF2-40B4-BE49-F238E27FC236}">
                <a16:creationId xmlns:a16="http://schemas.microsoft.com/office/drawing/2014/main" id="{A8FD7612-7968-06BD-D19A-DBCEF32CCB09}"/>
              </a:ext>
            </a:extLst>
          </p:cNvPr>
          <p:cNvGraphicFramePr>
            <a:graphicFrameLocks noGrp="1"/>
          </p:cNvGraphicFramePr>
          <p:nvPr>
            <p:extLst>
              <p:ext uri="{D42A27DB-BD31-4B8C-83A1-F6EECF244321}">
                <p14:modId xmlns:p14="http://schemas.microsoft.com/office/powerpoint/2010/main" val="1400189497"/>
              </p:ext>
            </p:extLst>
          </p:nvPr>
        </p:nvGraphicFramePr>
        <p:xfrm>
          <a:off x="1171478" y="6183810"/>
          <a:ext cx="1353077" cy="745066"/>
        </p:xfrm>
        <a:graphic>
          <a:graphicData uri="http://schemas.openxmlformats.org/drawingml/2006/table">
            <a:tbl>
              <a:tblPr firstRow="1" bandRow="1">
                <a:tableStyleId>{2D5ABB26-0587-4C30-8999-92F81FD0307C}</a:tableStyleId>
              </a:tblPr>
              <a:tblGrid>
                <a:gridCol w="442643">
                  <a:extLst>
                    <a:ext uri="{9D8B030D-6E8A-4147-A177-3AD203B41FA5}">
                      <a16:colId xmlns:a16="http://schemas.microsoft.com/office/drawing/2014/main" val="613603846"/>
                    </a:ext>
                  </a:extLst>
                </a:gridCol>
                <a:gridCol w="910434">
                  <a:extLst>
                    <a:ext uri="{9D8B030D-6E8A-4147-A177-3AD203B41FA5}">
                      <a16:colId xmlns:a16="http://schemas.microsoft.com/office/drawing/2014/main" val="1805834374"/>
                    </a:ext>
                  </a:extLst>
                </a:gridCol>
              </a:tblGrid>
              <a:tr h="380300">
                <a:tc>
                  <a:txBody>
                    <a:bodyPr/>
                    <a:lstStyle/>
                    <a:p>
                      <a:endParaRPr kumimoji="1" lang="ja-JP" altLang="en-US" sz="9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編集</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9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詳細</a:t>
                      </a:r>
                      <a:endParaRPr kumimoji="1" lang="ja-JP" altLang="en-US" sz="8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bl>
          </a:graphicData>
        </a:graphic>
      </p:graphicFrame>
      <p:pic>
        <p:nvPicPr>
          <p:cNvPr id="13" name="図 12">
            <a:extLst>
              <a:ext uri="{FF2B5EF4-FFF2-40B4-BE49-F238E27FC236}">
                <a16:creationId xmlns:a16="http://schemas.microsoft.com/office/drawing/2014/main" id="{5F7376D3-0023-5C4B-2DF4-84A9815D773B}"/>
              </a:ext>
            </a:extLst>
          </p:cNvPr>
          <p:cNvPicPr>
            <a:picLocks noChangeAspect="1"/>
          </p:cNvPicPr>
          <p:nvPr/>
        </p:nvPicPr>
        <p:blipFill rotWithShape="1">
          <a:blip r:embed="rId6"/>
          <a:srcRect l="11070" t="43950" r="61988" b="24452"/>
          <a:stretch/>
        </p:blipFill>
        <p:spPr>
          <a:xfrm>
            <a:off x="1259615" y="6246318"/>
            <a:ext cx="239736" cy="243449"/>
          </a:xfrm>
          <a:prstGeom prst="rect">
            <a:avLst/>
          </a:prstGeom>
          <a:ln w="12700">
            <a:solidFill>
              <a:schemeClr val="bg1">
                <a:lumMod val="75000"/>
              </a:schemeClr>
            </a:solidFill>
          </a:ln>
        </p:spPr>
      </p:pic>
      <p:pic>
        <p:nvPicPr>
          <p:cNvPr id="14" name="図 13">
            <a:extLst>
              <a:ext uri="{FF2B5EF4-FFF2-40B4-BE49-F238E27FC236}">
                <a16:creationId xmlns:a16="http://schemas.microsoft.com/office/drawing/2014/main" id="{1C44BDAB-9BE3-3E3E-CCF7-3CCF5F0F5DB3}"/>
              </a:ext>
            </a:extLst>
          </p:cNvPr>
          <p:cNvPicPr>
            <a:picLocks noChangeAspect="1"/>
          </p:cNvPicPr>
          <p:nvPr/>
        </p:nvPicPr>
        <p:blipFill rotWithShape="1">
          <a:blip r:embed="rId6"/>
          <a:srcRect l="36529" t="43950" r="36529" b="24452"/>
          <a:stretch/>
        </p:blipFill>
        <p:spPr>
          <a:xfrm>
            <a:off x="1259615" y="6621086"/>
            <a:ext cx="239736" cy="243449"/>
          </a:xfrm>
          <a:prstGeom prst="rect">
            <a:avLst/>
          </a:prstGeom>
          <a:ln w="12700">
            <a:solidFill>
              <a:schemeClr val="bg1">
                <a:lumMod val="75000"/>
              </a:schemeClr>
            </a:solidFill>
          </a:ln>
        </p:spPr>
      </p:pic>
      <p:graphicFrame>
        <p:nvGraphicFramePr>
          <p:cNvPr id="26" name="表 8">
            <a:extLst>
              <a:ext uri="{FF2B5EF4-FFF2-40B4-BE49-F238E27FC236}">
                <a16:creationId xmlns:a16="http://schemas.microsoft.com/office/drawing/2014/main" id="{AA6EB5F8-B9E6-B3C5-0099-69BB1E1AE2F8}"/>
              </a:ext>
            </a:extLst>
          </p:cNvPr>
          <p:cNvGraphicFramePr>
            <a:graphicFrameLocks noGrp="1"/>
          </p:cNvGraphicFramePr>
          <p:nvPr>
            <p:extLst>
              <p:ext uri="{D42A27DB-BD31-4B8C-83A1-F6EECF244321}">
                <p14:modId xmlns:p14="http://schemas.microsoft.com/office/powerpoint/2010/main" val="634556281"/>
              </p:ext>
            </p:extLst>
          </p:nvPr>
        </p:nvGraphicFramePr>
        <p:xfrm>
          <a:off x="2624709" y="6172102"/>
          <a:ext cx="1353077" cy="745066"/>
        </p:xfrm>
        <a:graphic>
          <a:graphicData uri="http://schemas.openxmlformats.org/drawingml/2006/table">
            <a:tbl>
              <a:tblPr firstRow="1" bandRow="1">
                <a:tableStyleId>{2D5ABB26-0587-4C30-8999-92F81FD0307C}</a:tableStyleId>
              </a:tblPr>
              <a:tblGrid>
                <a:gridCol w="442643">
                  <a:extLst>
                    <a:ext uri="{9D8B030D-6E8A-4147-A177-3AD203B41FA5}">
                      <a16:colId xmlns:a16="http://schemas.microsoft.com/office/drawing/2014/main" val="613603846"/>
                    </a:ext>
                  </a:extLst>
                </a:gridCol>
                <a:gridCol w="910434">
                  <a:extLst>
                    <a:ext uri="{9D8B030D-6E8A-4147-A177-3AD203B41FA5}">
                      <a16:colId xmlns:a16="http://schemas.microsoft.com/office/drawing/2014/main" val="1805834374"/>
                    </a:ext>
                  </a:extLst>
                </a:gridCol>
              </a:tblGrid>
              <a:tr h="380300">
                <a:tc>
                  <a:txBody>
                    <a:bodyPr/>
                    <a:lstStyle/>
                    <a:p>
                      <a:endParaRPr kumimoji="1" lang="ja-JP" altLang="en-US" sz="9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契約履歴</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9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bg1">
                              <a:lumMod val="50000"/>
                            </a:schemeClr>
                          </a:solidFill>
                        </a:rPr>
                        <a:t>ウォッチ登録</a:t>
                      </a:r>
                      <a:endParaRPr kumimoji="1" lang="ja-JP" altLang="en-US" sz="8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bl>
          </a:graphicData>
        </a:graphic>
      </p:graphicFrame>
      <p:pic>
        <p:nvPicPr>
          <p:cNvPr id="27" name="図 26">
            <a:extLst>
              <a:ext uri="{FF2B5EF4-FFF2-40B4-BE49-F238E27FC236}">
                <a16:creationId xmlns:a16="http://schemas.microsoft.com/office/drawing/2014/main" id="{AD3A081E-65C4-63C7-3149-DA9E85AF5E48}"/>
              </a:ext>
            </a:extLst>
          </p:cNvPr>
          <p:cNvPicPr>
            <a:picLocks noChangeAspect="1"/>
          </p:cNvPicPr>
          <p:nvPr/>
        </p:nvPicPr>
        <p:blipFill>
          <a:blip r:embed="rId7">
            <a:extLst>
              <a:ext uri="{28A0092B-C50C-407E-A947-70E740481C1C}">
                <a14:useLocalDpi xmlns:a14="http://schemas.microsoft.com/office/drawing/2010/main" val="0"/>
              </a:ext>
            </a:extLst>
          </a:blip>
          <a:srcRect l="763" r="763"/>
          <a:stretch/>
        </p:blipFill>
        <p:spPr>
          <a:xfrm>
            <a:off x="2712846" y="6621085"/>
            <a:ext cx="239736" cy="243449"/>
          </a:xfrm>
          <a:prstGeom prst="rect">
            <a:avLst/>
          </a:prstGeom>
          <a:ln w="12700">
            <a:solidFill>
              <a:schemeClr val="bg1">
                <a:lumMod val="75000"/>
              </a:schemeClr>
            </a:solidFill>
          </a:ln>
        </p:spPr>
      </p:pic>
      <p:pic>
        <p:nvPicPr>
          <p:cNvPr id="28" name="図 27">
            <a:extLst>
              <a:ext uri="{FF2B5EF4-FFF2-40B4-BE49-F238E27FC236}">
                <a16:creationId xmlns:a16="http://schemas.microsoft.com/office/drawing/2014/main" id="{94DF3286-FC5F-AE53-57B7-C727F86D2561}"/>
              </a:ext>
            </a:extLst>
          </p:cNvPr>
          <p:cNvPicPr>
            <a:picLocks noChangeAspect="1"/>
          </p:cNvPicPr>
          <p:nvPr/>
        </p:nvPicPr>
        <p:blipFill>
          <a:blip r:embed="rId8">
            <a:extLst>
              <a:ext uri="{28A0092B-C50C-407E-A947-70E740481C1C}">
                <a14:useLocalDpi xmlns:a14="http://schemas.microsoft.com/office/drawing/2010/main" val="0"/>
              </a:ext>
            </a:extLst>
          </a:blip>
          <a:srcRect l="538" r="538"/>
          <a:stretch/>
        </p:blipFill>
        <p:spPr>
          <a:xfrm>
            <a:off x="2712846" y="6246318"/>
            <a:ext cx="239736" cy="243449"/>
          </a:xfrm>
          <a:prstGeom prst="rect">
            <a:avLst/>
          </a:prstGeom>
          <a:ln w="12700">
            <a:solidFill>
              <a:schemeClr val="bg1">
                <a:lumMod val="75000"/>
              </a:schemeClr>
            </a:solidFill>
          </a:ln>
        </p:spPr>
      </p:pic>
      <p:graphicFrame>
        <p:nvGraphicFramePr>
          <p:cNvPr id="29" name="表 8">
            <a:extLst>
              <a:ext uri="{FF2B5EF4-FFF2-40B4-BE49-F238E27FC236}">
                <a16:creationId xmlns:a16="http://schemas.microsoft.com/office/drawing/2014/main" id="{90048C33-9F28-7313-DBA1-E2AF37D44149}"/>
              </a:ext>
            </a:extLst>
          </p:cNvPr>
          <p:cNvGraphicFramePr>
            <a:graphicFrameLocks noGrp="1"/>
          </p:cNvGraphicFramePr>
          <p:nvPr>
            <p:extLst>
              <p:ext uri="{D42A27DB-BD31-4B8C-83A1-F6EECF244321}">
                <p14:modId xmlns:p14="http://schemas.microsoft.com/office/powerpoint/2010/main" val="1740371869"/>
              </p:ext>
            </p:extLst>
          </p:nvPr>
        </p:nvGraphicFramePr>
        <p:xfrm>
          <a:off x="4065923" y="6172102"/>
          <a:ext cx="1353077" cy="380300"/>
        </p:xfrm>
        <a:graphic>
          <a:graphicData uri="http://schemas.openxmlformats.org/drawingml/2006/table">
            <a:tbl>
              <a:tblPr firstRow="1" bandRow="1">
                <a:tableStyleId>{2D5ABB26-0587-4C30-8999-92F81FD0307C}</a:tableStyleId>
              </a:tblPr>
              <a:tblGrid>
                <a:gridCol w="442643">
                  <a:extLst>
                    <a:ext uri="{9D8B030D-6E8A-4147-A177-3AD203B41FA5}">
                      <a16:colId xmlns:a16="http://schemas.microsoft.com/office/drawing/2014/main" val="613603846"/>
                    </a:ext>
                  </a:extLst>
                </a:gridCol>
                <a:gridCol w="910434">
                  <a:extLst>
                    <a:ext uri="{9D8B030D-6E8A-4147-A177-3AD203B41FA5}">
                      <a16:colId xmlns:a16="http://schemas.microsoft.com/office/drawing/2014/main" val="1805834374"/>
                    </a:ext>
                  </a:extLst>
                </a:gridCol>
              </a:tblGrid>
              <a:tr h="380300">
                <a:tc>
                  <a:txBody>
                    <a:bodyPr/>
                    <a:lstStyle/>
                    <a:p>
                      <a:endParaRPr kumimoji="1" lang="ja-JP" altLang="en-US" sz="9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t>契約更新</a:t>
                      </a:r>
                      <a:endParaRPr kumimoji="1" lang="en-US" altLang="ja-JP" sz="900" dirty="0"/>
                    </a:p>
                    <a:p>
                      <a:r>
                        <a:rPr kumimoji="1" lang="en-US" altLang="ja-JP" sz="800" dirty="0">
                          <a:solidFill>
                            <a:schemeClr val="bg1">
                              <a:lumMod val="50000"/>
                            </a:schemeClr>
                          </a:solidFill>
                        </a:rPr>
                        <a:t>※</a:t>
                      </a:r>
                      <a:r>
                        <a:rPr kumimoji="1" lang="ja-JP" altLang="en-US" sz="800" dirty="0">
                          <a:solidFill>
                            <a:schemeClr val="bg1">
                              <a:lumMod val="50000"/>
                            </a:schemeClr>
                          </a:solidFill>
                        </a:rPr>
                        <a:t>契約一覧のみ</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bl>
          </a:graphicData>
        </a:graphic>
      </p:graphicFrame>
      <p:pic>
        <p:nvPicPr>
          <p:cNvPr id="31" name="図 30">
            <a:extLst>
              <a:ext uri="{FF2B5EF4-FFF2-40B4-BE49-F238E27FC236}">
                <a16:creationId xmlns:a16="http://schemas.microsoft.com/office/drawing/2014/main" id="{9FEF6017-7AA3-5B45-0076-CC8B550E4885}"/>
              </a:ext>
            </a:extLst>
          </p:cNvPr>
          <p:cNvPicPr>
            <a:picLocks noChangeAspect="1"/>
          </p:cNvPicPr>
          <p:nvPr/>
        </p:nvPicPr>
        <p:blipFill>
          <a:blip r:embed="rId9">
            <a:extLst>
              <a:ext uri="{28A0092B-C50C-407E-A947-70E740481C1C}">
                <a14:useLocalDpi xmlns:a14="http://schemas.microsoft.com/office/drawing/2010/main" val="0"/>
              </a:ext>
            </a:extLst>
          </a:blip>
          <a:srcRect l="763" r="763"/>
          <a:stretch/>
        </p:blipFill>
        <p:spPr>
          <a:xfrm>
            <a:off x="4154060" y="6246318"/>
            <a:ext cx="239736" cy="243449"/>
          </a:xfrm>
          <a:prstGeom prst="rect">
            <a:avLst/>
          </a:prstGeom>
          <a:ln w="12700">
            <a:solidFill>
              <a:schemeClr val="bg1">
                <a:lumMod val="75000"/>
              </a:schemeClr>
            </a:solidFill>
          </a:ln>
        </p:spPr>
      </p:pic>
    </p:spTree>
    <p:extLst>
      <p:ext uri="{BB962C8B-B14F-4D97-AF65-F5344CB8AC3E}">
        <p14:creationId xmlns:p14="http://schemas.microsoft.com/office/powerpoint/2010/main" val="137967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3D8199A-7E6C-DC26-82BA-201FCCB7B4EF}"/>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C97E1268-5534-B881-D522-7FCA49731DCB}"/>
              </a:ext>
            </a:extLst>
          </p:cNvPr>
          <p:cNvSpPr>
            <a:spLocks noGrp="1"/>
          </p:cNvSpPr>
          <p:nvPr>
            <p:ph type="sldNum" sz="quarter" idx="12"/>
          </p:nvPr>
        </p:nvSpPr>
        <p:spPr/>
        <p:txBody>
          <a:bodyPr/>
          <a:lstStyle/>
          <a:p>
            <a:fld id="{EA679865-3015-46FE-BF55-6D5697F8D5B7}" type="slidenum">
              <a:rPr kumimoji="1" lang="ja-JP" altLang="en-US" smtClean="0"/>
              <a:pPr/>
              <a:t>14</a:t>
            </a:fld>
            <a:endParaRPr kumimoji="1" lang="ja-JP" altLang="en-US" dirty="0"/>
          </a:p>
        </p:txBody>
      </p:sp>
      <p:grpSp>
        <p:nvGrpSpPr>
          <p:cNvPr id="5" name="グループ化 4">
            <a:extLst>
              <a:ext uri="{FF2B5EF4-FFF2-40B4-BE49-F238E27FC236}">
                <a16:creationId xmlns:a16="http://schemas.microsoft.com/office/drawing/2014/main" id="{B9ADFAA1-A3C7-161F-04AC-BC6A04E60BC3}"/>
              </a:ext>
            </a:extLst>
          </p:cNvPr>
          <p:cNvGrpSpPr/>
          <p:nvPr/>
        </p:nvGrpSpPr>
        <p:grpSpPr>
          <a:xfrm>
            <a:off x="476250" y="639622"/>
            <a:ext cx="5904947" cy="307777"/>
            <a:chOff x="481566" y="967740"/>
            <a:chExt cx="5904947" cy="307777"/>
          </a:xfrm>
        </p:grpSpPr>
        <p:sp>
          <p:nvSpPr>
            <p:cNvPr id="6" name="テキスト ボックス 5">
              <a:extLst>
                <a:ext uri="{FF2B5EF4-FFF2-40B4-BE49-F238E27FC236}">
                  <a16:creationId xmlns:a16="http://schemas.microsoft.com/office/drawing/2014/main" id="{A41CB94A-9431-62B1-41C6-F47DE3098EF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案件を一括更新する</a:t>
              </a:r>
              <a:endParaRPr kumimoji="1" lang="ja-JP" altLang="en-US" sz="1600" b="1" dirty="0"/>
            </a:p>
          </p:txBody>
        </p:sp>
        <p:cxnSp>
          <p:nvCxnSpPr>
            <p:cNvPr id="7" name="直線コネクタ 6">
              <a:extLst>
                <a:ext uri="{FF2B5EF4-FFF2-40B4-BE49-F238E27FC236}">
                  <a16:creationId xmlns:a16="http://schemas.microsoft.com/office/drawing/2014/main" id="{77AFA805-CF1C-54D7-9458-04EE562B567A}"/>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8" name="コンテンツ プレースホルダー 3">
            <a:extLst>
              <a:ext uri="{FF2B5EF4-FFF2-40B4-BE49-F238E27FC236}">
                <a16:creationId xmlns:a16="http://schemas.microsoft.com/office/drawing/2014/main" id="{78B163DC-BCA4-B53C-E0C8-2EA3B08D1D72}"/>
              </a:ext>
            </a:extLst>
          </p:cNvPr>
          <p:cNvSpPr txBox="1">
            <a:spLocks/>
          </p:cNvSpPr>
          <p:nvPr/>
        </p:nvSpPr>
        <p:spPr>
          <a:xfrm>
            <a:off x="476249" y="1047197"/>
            <a:ext cx="2952751" cy="225515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「要員・契約一覧」ページ上部「案件追加」ボタンをクリックします</a:t>
            </a:r>
            <a:br>
              <a:rPr lang="en-US" altLang="ja-JP" sz="1000" dirty="0"/>
            </a:br>
            <a:endParaRPr lang="en-US" altLang="ja-JP" sz="1000" dirty="0"/>
          </a:p>
          <a:p>
            <a:pPr marL="266700" lvl="1" indent="-266700">
              <a:buFont typeface="+mj-lt"/>
              <a:buAutoNum type="arabicPeriod"/>
            </a:pPr>
            <a:r>
              <a:rPr lang="ja-JP" altLang="en-US" sz="1000" dirty="0"/>
              <a:t>表示されたポップアップにて、用途に応じたフォーマットをダウンロードします。</a:t>
            </a:r>
            <a:br>
              <a:rPr lang="en-US" altLang="ja-JP" sz="1000" dirty="0"/>
            </a:br>
            <a:br>
              <a:rPr lang="en-US" altLang="ja-JP" sz="500" dirty="0"/>
            </a:br>
            <a:r>
              <a:rPr lang="ja-JP" altLang="en-US" sz="900" b="1" dirty="0"/>
              <a:t>全項目データ</a:t>
            </a:r>
            <a:br>
              <a:rPr lang="en-US" altLang="ja-JP" sz="900" dirty="0"/>
            </a:br>
            <a:r>
              <a:rPr lang="ja-JP" altLang="en-US" sz="900" dirty="0"/>
              <a:t>新規案件の登録時はこちらのフォーマットを使用します。</a:t>
            </a:r>
            <a:br>
              <a:rPr lang="en-US" altLang="ja-JP" sz="900" dirty="0"/>
            </a:br>
            <a:r>
              <a:rPr lang="en-US" altLang="ja-JP" sz="900" dirty="0">
                <a:solidFill>
                  <a:schemeClr val="bg1">
                    <a:lumMod val="50000"/>
                  </a:schemeClr>
                </a:solidFill>
              </a:rPr>
              <a:t>※</a:t>
            </a:r>
            <a:r>
              <a:rPr lang="ja-JP" altLang="en-US" sz="900" dirty="0">
                <a:solidFill>
                  <a:schemeClr val="bg1">
                    <a:lumMod val="50000"/>
                  </a:schemeClr>
                </a:solidFill>
              </a:rPr>
              <a:t>このフォーマットでは案件データの一括編集・削除は行えません。編集・削除を行う際は「契約データ」フォーマットを使用してください。</a:t>
            </a:r>
            <a:br>
              <a:rPr lang="en-US" altLang="ja-JP" sz="900" dirty="0"/>
            </a:br>
            <a:br>
              <a:rPr lang="en-US" altLang="ja-JP" sz="900" dirty="0"/>
            </a:br>
            <a:r>
              <a:rPr lang="ja-JP" altLang="en-US" sz="900" b="1" dirty="0"/>
              <a:t>契約データ</a:t>
            </a:r>
            <a:br>
              <a:rPr lang="en-US" altLang="ja-JP" sz="900" dirty="0"/>
            </a:br>
            <a:r>
              <a:rPr lang="ja-JP" altLang="en-US" sz="900" dirty="0"/>
              <a:t>既存案件の契約追加・編集・削除を行う際はこちらのフォーマットを使用します。</a:t>
            </a:r>
            <a:br>
              <a:rPr lang="en-US" altLang="ja-JP" sz="900" dirty="0"/>
            </a:br>
            <a:r>
              <a:rPr lang="en-US" altLang="ja-JP" sz="900" dirty="0">
                <a:solidFill>
                  <a:schemeClr val="bg1">
                    <a:lumMod val="50000"/>
                  </a:schemeClr>
                </a:solidFill>
              </a:rPr>
              <a:t>※</a:t>
            </a:r>
            <a:r>
              <a:rPr lang="ja-JP" altLang="en-US" sz="900" dirty="0">
                <a:solidFill>
                  <a:schemeClr val="bg1">
                    <a:lumMod val="50000"/>
                  </a:schemeClr>
                </a:solidFill>
              </a:rPr>
              <a:t>このフォーマットでは新規案件の登録は行えません。新規登録は「全項目データ」フォーマットを使用してください。</a:t>
            </a:r>
            <a:endParaRPr lang="en-US" altLang="ja-JP" sz="900" dirty="0">
              <a:solidFill>
                <a:schemeClr val="bg1">
                  <a:lumMod val="50000"/>
                </a:schemeClr>
              </a:solidFill>
            </a:endParaRPr>
          </a:p>
          <a:p>
            <a:pPr marL="266700" lvl="1" indent="-266700">
              <a:buFont typeface="+mj-lt"/>
              <a:buAutoNum type="arabicPeriod"/>
            </a:pPr>
            <a:endParaRPr lang="en-US" altLang="ja-JP" sz="1000" dirty="0">
              <a:solidFill>
                <a:schemeClr val="bg1">
                  <a:lumMod val="50000"/>
                </a:schemeClr>
              </a:solidFill>
            </a:endParaRPr>
          </a:p>
          <a:p>
            <a:pPr marL="266700" lvl="1" indent="-266700">
              <a:buFont typeface="+mj-lt"/>
              <a:buAutoNum type="arabicPeriod"/>
            </a:pPr>
            <a:r>
              <a:rPr lang="ja-JP" altLang="en-US" sz="1000" dirty="0"/>
              <a:t>ダウンロードしたフォーマットに一括更新したい内容を入力します。</a:t>
            </a:r>
            <a:endParaRPr lang="en-US" altLang="ja-JP" sz="1000" dirty="0"/>
          </a:p>
          <a:p>
            <a:pPr marL="266700" lvl="1" indent="-266700">
              <a:buFont typeface="+mj-lt"/>
              <a:buAutoNum type="arabicPeriod"/>
            </a:pPr>
            <a:endParaRPr lang="en-US" altLang="ja-JP" sz="1000" dirty="0"/>
          </a:p>
          <a:p>
            <a:pPr marL="266700" lvl="1" indent="-266700">
              <a:buFont typeface="+mj-lt"/>
              <a:buAutoNum type="arabicPeriod"/>
            </a:pPr>
            <a:r>
              <a:rPr lang="ja-JP" altLang="en-US" sz="1000" dirty="0"/>
              <a:t>再度案件一括追加・編集ポップアップを開き、「全項目データのアップロード」ボタンまたは「契約データのアップロード」より作成した</a:t>
            </a:r>
            <a:r>
              <a:rPr lang="en-US" altLang="ja-JP" sz="1000" dirty="0"/>
              <a:t>Excel</a:t>
            </a:r>
            <a:r>
              <a:rPr lang="ja-JP" altLang="en-US" sz="1000" dirty="0"/>
              <a:t>ファイルをアップロードして、案件の一括更新は完了です。</a:t>
            </a:r>
            <a:endParaRPr lang="en-US" altLang="ja-JP" sz="900" dirty="0"/>
          </a:p>
        </p:txBody>
      </p:sp>
      <p:pic>
        <p:nvPicPr>
          <p:cNvPr id="9" name="図 8">
            <a:extLst>
              <a:ext uri="{FF2B5EF4-FFF2-40B4-BE49-F238E27FC236}">
                <a16:creationId xmlns:a16="http://schemas.microsoft.com/office/drawing/2014/main" id="{AE7299DA-7A7E-3340-BA88-980FDE8BF8CE}"/>
              </a:ext>
            </a:extLst>
          </p:cNvPr>
          <p:cNvPicPr>
            <a:picLocks noChangeAspect="1"/>
          </p:cNvPicPr>
          <p:nvPr/>
        </p:nvPicPr>
        <p:blipFill rotWithShape="1">
          <a:blip r:embed="rId4">
            <a:extLst>
              <a:ext uri="{28A0092B-C50C-407E-A947-70E740481C1C}">
                <a14:useLocalDpi xmlns:a14="http://schemas.microsoft.com/office/drawing/2010/main" val="0"/>
              </a:ext>
            </a:extLst>
          </a:blip>
          <a:srcRect l="29663" t="11146" r="54627" b="75975"/>
          <a:stretch/>
        </p:blipFill>
        <p:spPr>
          <a:xfrm>
            <a:off x="3909188" y="1047197"/>
            <a:ext cx="2046073" cy="748418"/>
          </a:xfrm>
          <a:prstGeom prst="rect">
            <a:avLst/>
          </a:prstGeom>
          <a:ln w="19050">
            <a:solidFill>
              <a:schemeClr val="bg1">
                <a:lumMod val="75000"/>
              </a:schemeClr>
            </a:solidFill>
          </a:ln>
        </p:spPr>
      </p:pic>
      <p:pic>
        <p:nvPicPr>
          <p:cNvPr id="10" name="図 9">
            <a:extLst>
              <a:ext uri="{FF2B5EF4-FFF2-40B4-BE49-F238E27FC236}">
                <a16:creationId xmlns:a16="http://schemas.microsoft.com/office/drawing/2014/main" id="{C8AC9118-1C22-DFAB-687E-D0CB9DE4EAF3}"/>
              </a:ext>
            </a:extLst>
          </p:cNvPr>
          <p:cNvPicPr>
            <a:picLocks noChangeAspect="1"/>
          </p:cNvPicPr>
          <p:nvPr/>
        </p:nvPicPr>
        <p:blipFill rotWithShape="1">
          <a:blip r:embed="rId5">
            <a:extLst>
              <a:ext uri="{28A0092B-C50C-407E-A947-70E740481C1C}">
                <a14:useLocalDpi xmlns:a14="http://schemas.microsoft.com/office/drawing/2010/main" val="0"/>
              </a:ext>
            </a:extLst>
          </a:blip>
          <a:srcRect t="1022" b="-691"/>
          <a:stretch/>
        </p:blipFill>
        <p:spPr>
          <a:xfrm>
            <a:off x="3909188" y="2230747"/>
            <a:ext cx="2063540" cy="3218022"/>
          </a:xfrm>
          <a:prstGeom prst="rect">
            <a:avLst/>
          </a:prstGeom>
          <a:ln w="19050">
            <a:solidFill>
              <a:schemeClr val="bg1">
                <a:lumMod val="75000"/>
              </a:schemeClr>
            </a:solidFill>
          </a:ln>
        </p:spPr>
      </p:pic>
    </p:spTree>
    <p:extLst>
      <p:ext uri="{BB962C8B-B14F-4D97-AF65-F5344CB8AC3E}">
        <p14:creationId xmlns:p14="http://schemas.microsoft.com/office/powerpoint/2010/main" val="333062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EC5F-09AF-4DA3-46E4-123189095143}"/>
            </a:ext>
          </a:extLst>
        </p:cNvPr>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413D2FB4-F9FB-9E38-8991-EE7CB26BE983}"/>
              </a:ext>
            </a:extLst>
          </p:cNvPr>
          <p:cNvSpPr>
            <a:spLocks noGrp="1"/>
          </p:cNvSpPr>
          <p:nvPr>
            <p:ph type="sldNum" sz="quarter" idx="12"/>
          </p:nvPr>
        </p:nvSpPr>
        <p:spPr/>
        <p:txBody>
          <a:bodyPr/>
          <a:lstStyle/>
          <a:p>
            <a:fld id="{EA679865-3015-46FE-BF55-6D5697F8D5B7}" type="slidenum">
              <a:rPr kumimoji="1" lang="ja-JP" altLang="en-US" smtClean="0"/>
              <a:pPr/>
              <a:t>15</a:t>
            </a:fld>
            <a:endParaRPr kumimoji="1" lang="ja-JP" altLang="en-US" dirty="0"/>
          </a:p>
        </p:txBody>
      </p:sp>
      <p:sp>
        <p:nvSpPr>
          <p:cNvPr id="18" name="フッター プレースホルダー 17">
            <a:extLst>
              <a:ext uri="{FF2B5EF4-FFF2-40B4-BE49-F238E27FC236}">
                <a16:creationId xmlns:a16="http://schemas.microsoft.com/office/drawing/2014/main" id="{ABF10B24-6CE3-3865-3252-C66F258370AB}"/>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4C65F3E2-EAC2-E806-A347-AEB29A28FB10}"/>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dirty="0">
                <a:solidFill>
                  <a:schemeClr val="bg1"/>
                </a:solidFill>
              </a:rPr>
              <a:t>よくある質問 </a:t>
            </a:r>
            <a:endParaRPr lang="en-US" altLang="ja-JP" b="1" dirty="0">
              <a:solidFill>
                <a:schemeClr val="bg1"/>
              </a:solidFill>
            </a:endParaRPr>
          </a:p>
        </p:txBody>
      </p:sp>
      <p:sp>
        <p:nvSpPr>
          <p:cNvPr id="12" name="コンテンツ プレースホルダー 3">
            <a:extLst>
              <a:ext uri="{FF2B5EF4-FFF2-40B4-BE49-F238E27FC236}">
                <a16:creationId xmlns:a16="http://schemas.microsoft.com/office/drawing/2014/main" id="{7FE20DDD-32F7-6C54-C736-64447AFE0263}"/>
              </a:ext>
            </a:extLst>
          </p:cNvPr>
          <p:cNvSpPr txBox="1">
            <a:spLocks/>
          </p:cNvSpPr>
          <p:nvPr/>
        </p:nvSpPr>
        <p:spPr>
          <a:xfrm>
            <a:off x="461410" y="1456429"/>
            <a:ext cx="5915025" cy="198160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0"/>
              <a:t>本資料に掲載されている情報以外にキンクラのご利用に関してご不明点がある場合はキンクラのヘルプをご参照ください。</a:t>
            </a:r>
            <a:endParaRPr lang="en-US" altLang="ja-JP" b="0"/>
          </a:p>
          <a:p>
            <a:endParaRPr lang="en-US" altLang="ja-JP"/>
          </a:p>
          <a:p>
            <a:pPr marL="0" indent="0">
              <a:buFontTx/>
              <a:buNone/>
            </a:pPr>
            <a:r>
              <a:rPr lang="en-US" altLang="ja-JP"/>
              <a:t>	</a:t>
            </a:r>
            <a:r>
              <a:rPr lang="ja-JP" altLang="en-US"/>
              <a:t>キンクラヘルプ</a:t>
            </a:r>
            <a:br>
              <a:rPr lang="en-US" altLang="ja-JP"/>
            </a:br>
            <a:r>
              <a:rPr lang="en-US" altLang="ja-JP"/>
              <a:t>	</a:t>
            </a:r>
            <a:r>
              <a:rPr lang="en-US" altLang="ja-JP">
                <a:solidFill>
                  <a:srgbClr val="00C9B7"/>
                </a:solidFill>
                <a:hlinkClick r:id="rId4">
                  <a:extLst>
                    <a:ext uri="{A12FA001-AC4F-418D-AE19-62706E023703}">
                      <ahyp:hlinkClr xmlns:ahyp="http://schemas.microsoft.com/office/drawing/2018/hyperlinkcolor" val="tx"/>
                    </a:ext>
                  </a:extLst>
                </a:hlinkClick>
              </a:rPr>
              <a:t>https://www.kintaicloud.jp/help/</a:t>
            </a:r>
            <a:endParaRPr lang="en-US" altLang="ja-JP">
              <a:solidFill>
                <a:srgbClr val="00C9B7"/>
              </a:solidFill>
            </a:endParaRPr>
          </a:p>
          <a:p>
            <a:pPr marL="0" indent="0" algn="ctr">
              <a:buFontTx/>
              <a:buNone/>
            </a:pPr>
            <a:endParaRPr lang="en-US" altLang="ja-JP" sz="1050"/>
          </a:p>
          <a:p>
            <a:pPr marL="0" indent="0" algn="ctr">
              <a:buFontTx/>
              <a:buNone/>
            </a:pPr>
            <a:br>
              <a:rPr lang="en-US" altLang="ja-JP" sz="1050"/>
            </a:br>
            <a:r>
              <a:rPr lang="ja-JP" altLang="en-US" sz="1000" b="0"/>
              <a:t>ヘルプの参照で問題が解決されない場合はお手数ですがお問い合わせください</a:t>
            </a:r>
            <a:endParaRPr lang="en-US" altLang="ja-JP" sz="1050" b="0"/>
          </a:p>
          <a:p>
            <a:endParaRPr lang="ja-JP" altLang="en-US" dirty="0"/>
          </a:p>
        </p:txBody>
      </p:sp>
      <p:grpSp>
        <p:nvGrpSpPr>
          <p:cNvPr id="13" name="グループ化 12">
            <a:extLst>
              <a:ext uri="{FF2B5EF4-FFF2-40B4-BE49-F238E27FC236}">
                <a16:creationId xmlns:a16="http://schemas.microsoft.com/office/drawing/2014/main" id="{77EBC7CB-D07C-39B5-28BF-2B4E37CBBF38}"/>
              </a:ext>
            </a:extLst>
          </p:cNvPr>
          <p:cNvGrpSpPr/>
          <p:nvPr/>
        </p:nvGrpSpPr>
        <p:grpSpPr>
          <a:xfrm>
            <a:off x="471488" y="1037539"/>
            <a:ext cx="5904947" cy="307777"/>
            <a:chOff x="481566" y="967740"/>
            <a:chExt cx="5904947" cy="307777"/>
          </a:xfrm>
        </p:grpSpPr>
        <p:sp>
          <p:nvSpPr>
            <p:cNvPr id="14" name="テキスト ボックス 13">
              <a:extLst>
                <a:ext uri="{FF2B5EF4-FFF2-40B4-BE49-F238E27FC236}">
                  <a16:creationId xmlns:a16="http://schemas.microsoft.com/office/drawing/2014/main" id="{52343D19-D061-7835-2EBB-A5A6EE59FF4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その他ご不明点について</a:t>
              </a:r>
              <a:endParaRPr kumimoji="1" lang="ja-JP" altLang="en-US" sz="1600" b="1" dirty="0"/>
            </a:p>
          </p:txBody>
        </p:sp>
        <p:cxnSp>
          <p:nvCxnSpPr>
            <p:cNvPr id="15" name="直線コネクタ 14">
              <a:extLst>
                <a:ext uri="{FF2B5EF4-FFF2-40B4-BE49-F238E27FC236}">
                  <a16:creationId xmlns:a16="http://schemas.microsoft.com/office/drawing/2014/main" id="{487191B8-C47A-35D0-9F57-121E0F703B1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6" name="図 15" descr="QR コード&#10;&#10;自動的に生成された説明">
            <a:extLst>
              <a:ext uri="{FF2B5EF4-FFF2-40B4-BE49-F238E27FC236}">
                <a16:creationId xmlns:a16="http://schemas.microsoft.com/office/drawing/2014/main" id="{0F517413-2163-ED81-896F-CF6D03C58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914" y="1877377"/>
            <a:ext cx="1012788" cy="1012788"/>
          </a:xfrm>
          <a:prstGeom prst="rect">
            <a:avLst/>
          </a:prstGeom>
        </p:spPr>
      </p:pic>
    </p:spTree>
    <p:extLst>
      <p:ext uri="{BB962C8B-B14F-4D97-AF65-F5344CB8AC3E}">
        <p14:creationId xmlns:p14="http://schemas.microsoft.com/office/powerpoint/2010/main" val="117258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E1B9CC0-5555-D795-7DE9-A7B6B2D6235C}"/>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4" name="スライド番号プレースホルダー 3">
            <a:extLst>
              <a:ext uri="{FF2B5EF4-FFF2-40B4-BE49-F238E27FC236}">
                <a16:creationId xmlns:a16="http://schemas.microsoft.com/office/drawing/2014/main" id="{D1BD03DA-9DBB-06AC-8318-06AD005493C5}"/>
              </a:ext>
            </a:extLst>
          </p:cNvPr>
          <p:cNvSpPr>
            <a:spLocks noGrp="1"/>
          </p:cNvSpPr>
          <p:nvPr>
            <p:ph type="sldNum" sz="quarter" idx="12"/>
          </p:nvPr>
        </p:nvSpPr>
        <p:spPr/>
        <p:txBody>
          <a:bodyPr/>
          <a:lstStyle/>
          <a:p>
            <a:fld id="{EA679865-3015-46FE-BF55-6D5697F8D5B7}" type="slidenum">
              <a:rPr kumimoji="1" lang="ja-JP" altLang="en-US" smtClean="0"/>
              <a:pPr/>
              <a:t>2</a:t>
            </a:fld>
            <a:endParaRPr kumimoji="1" lang="ja-JP" altLang="en-US" dirty="0"/>
          </a:p>
        </p:txBody>
      </p:sp>
      <p:grpSp>
        <p:nvGrpSpPr>
          <p:cNvPr id="5" name="グループ化 4">
            <a:extLst>
              <a:ext uri="{FF2B5EF4-FFF2-40B4-BE49-F238E27FC236}">
                <a16:creationId xmlns:a16="http://schemas.microsoft.com/office/drawing/2014/main" id="{B57DEC29-44BF-E409-C0FC-68286E7F1E66}"/>
              </a:ext>
            </a:extLst>
          </p:cNvPr>
          <p:cNvGrpSpPr/>
          <p:nvPr/>
        </p:nvGrpSpPr>
        <p:grpSpPr>
          <a:xfrm>
            <a:off x="2674031" y="606669"/>
            <a:ext cx="1520018" cy="307777"/>
            <a:chOff x="481566" y="967740"/>
            <a:chExt cx="5904947" cy="307777"/>
          </a:xfrm>
        </p:grpSpPr>
        <p:sp>
          <p:nvSpPr>
            <p:cNvPr id="6" name="テキスト ボックス 5">
              <a:extLst>
                <a:ext uri="{FF2B5EF4-FFF2-40B4-BE49-F238E27FC236}">
                  <a16:creationId xmlns:a16="http://schemas.microsoft.com/office/drawing/2014/main" id="{0125FD4E-1609-CF5E-2423-04358F6ACCE3}"/>
                </a:ext>
              </a:extLst>
            </p:cNvPr>
            <p:cNvSpPr txBox="1"/>
            <p:nvPr/>
          </p:nvSpPr>
          <p:spPr>
            <a:xfrm>
              <a:off x="481566" y="967740"/>
              <a:ext cx="5894867" cy="307777"/>
            </a:xfrm>
            <a:prstGeom prst="rect">
              <a:avLst/>
            </a:prstGeom>
            <a:noFill/>
          </p:spPr>
          <p:txBody>
            <a:bodyPr wrap="square" rtlCol="0">
              <a:spAutoFit/>
            </a:bodyPr>
            <a:lstStyle/>
            <a:p>
              <a:pPr algn="ctr"/>
              <a:r>
                <a:rPr kumimoji="1" lang="ja-JP" altLang="en-US" sz="1400" b="1" dirty="0"/>
                <a:t>目次</a:t>
              </a:r>
              <a:endParaRPr kumimoji="1" lang="ja-JP" altLang="en-US" sz="1600" b="1" dirty="0"/>
            </a:p>
          </p:txBody>
        </p:sp>
        <p:cxnSp>
          <p:nvCxnSpPr>
            <p:cNvPr id="7" name="直線コネクタ 6">
              <a:extLst>
                <a:ext uri="{FF2B5EF4-FFF2-40B4-BE49-F238E27FC236}">
                  <a16:creationId xmlns:a16="http://schemas.microsoft.com/office/drawing/2014/main" id="{D1B1AB05-DA85-F6F0-C24E-B41552289153}"/>
                </a:ext>
              </a:extLst>
            </p:cNvPr>
            <p:cNvCxnSpPr>
              <a:cxnSpLocks/>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13">
            <a:extLst>
              <a:ext uri="{FF2B5EF4-FFF2-40B4-BE49-F238E27FC236}">
                <a16:creationId xmlns:a16="http://schemas.microsoft.com/office/drawing/2014/main" id="{F7BC2F18-5717-E447-6CF5-9F6BD21126D7}"/>
              </a:ext>
            </a:extLst>
          </p:cNvPr>
          <p:cNvSpPr>
            <a:spLocks noGrp="1"/>
          </p:cNvSpPr>
          <p:nvPr>
            <p:ph idx="1"/>
          </p:nvPr>
        </p:nvSpPr>
        <p:spPr>
          <a:xfrm>
            <a:off x="881000" y="914446"/>
            <a:ext cx="5072760" cy="8482917"/>
          </a:xfrm>
        </p:spPr>
        <p:txBody>
          <a:bodyPr>
            <a:noAutofit/>
          </a:bodyPr>
          <a:lstStyle/>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1.</a:t>
            </a:r>
            <a:r>
              <a:rPr lang="ja-JP" altLang="en-US" sz="1000" u="sng" dirty="0">
                <a:uFill>
                  <a:solidFill>
                    <a:schemeClr val="bg1"/>
                  </a:solidFill>
                </a:uFill>
                <a:latin typeface="+mn-ea"/>
              </a:rPr>
              <a:t>従業員の各種情報を確認する</a:t>
            </a:r>
            <a:r>
              <a:rPr lang="en-US" altLang="ja-JP" sz="1000" i="0" u="dotted" strike="noStrike" baseline="100000" dirty="0">
                <a:effectLst/>
                <a:uFill>
                  <a:solidFill>
                    <a:schemeClr val="bg1">
                      <a:lumMod val="75000"/>
                    </a:schemeClr>
                  </a:solidFill>
                </a:uFill>
                <a:latin typeface="+mn-ea"/>
                <a:hlinkClick r:id="rId2"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 3</a:t>
            </a:r>
            <a:endParaRPr lang="en-US" altLang="ja-JP" sz="1000" i="0" u="sng" strike="noStrike" dirty="0">
              <a:effectLst/>
              <a:uFill>
                <a:solidFill>
                  <a:schemeClr val="bg1"/>
                </a:solidFill>
              </a:uFill>
              <a:latin typeface="+mn-ea"/>
            </a:endParaRPr>
          </a:p>
          <a:p>
            <a:pPr lvl="1">
              <a:spcBef>
                <a:spcPts val="300"/>
              </a:spcBef>
            </a:pPr>
            <a:r>
              <a:rPr lang="ja-JP" altLang="en-US" sz="1000" i="0" u="sng" strike="noStrike" dirty="0">
                <a:effectLst/>
                <a:uFill>
                  <a:solidFill>
                    <a:schemeClr val="bg1"/>
                  </a:solidFill>
                </a:uFill>
                <a:latin typeface="+mn-ea"/>
              </a:rPr>
              <a:t>社員検索から従業員を選択して確認する</a:t>
            </a:r>
            <a:endParaRPr lang="ja-JP" altLang="en-US" sz="1000" b="1"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2.</a:t>
            </a:r>
            <a:r>
              <a:rPr lang="ja-JP" altLang="en-US" sz="1000" u="sng" dirty="0">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各種申請</a:t>
            </a:r>
            <a:r>
              <a:rPr lang="ja-JP" altLang="en-US"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の承認・差し戻しを行う</a:t>
            </a:r>
            <a:r>
              <a:rPr lang="en-US" altLang="ja-JP" sz="1000" u="dotted" baseline="100000" dirty="0">
                <a:uFill>
                  <a:solidFill>
                    <a:schemeClr val="bg1">
                      <a:lumMod val="75000"/>
                    </a:schemeClr>
                  </a:solidFill>
                </a:uFill>
                <a:latin typeface="+mn-ea"/>
                <a:hlinkClick r:id="rId3"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 4</a:t>
            </a:r>
            <a:endParaRPr lang="ja-JP" altLang="en-US" sz="1000" i="0" u="sng" strike="noStrike" dirty="0">
              <a:effectLst/>
              <a:uFill>
                <a:solidFill>
                  <a:schemeClr val="bg1"/>
                </a:solidFill>
              </a:uFill>
              <a:latin typeface="+mn-ea"/>
            </a:endParaRPr>
          </a:p>
          <a:p>
            <a:pPr lvl="1">
              <a:spcBef>
                <a:spcPts val="300"/>
              </a:spcBef>
            </a:pPr>
            <a:r>
              <a:rPr lang="ja-JP" altLang="en-US" sz="1000" u="sng" dirty="0">
                <a:uFill>
                  <a:solidFill>
                    <a:schemeClr val="bg1"/>
                  </a:solidFill>
                </a:uFill>
                <a:latin typeface="+mn-ea"/>
              </a:rPr>
              <a:t>申請を承認する</a:t>
            </a:r>
            <a:endParaRPr lang="en-US" altLang="ja-JP" sz="1000" u="sng" dirty="0">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申請を差し戻す</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承認画面の見方</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申請を一括で承認・差し戻しする</a:t>
            </a:r>
            <a:endParaRPr lang="en-US" altLang="ja-JP" sz="1000" u="sng" dirty="0">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申請の承認状態をリセットする</a:t>
            </a: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3.</a:t>
            </a:r>
            <a:r>
              <a:rPr lang="ja-JP" altLang="en-US" sz="1000" u="sng" dirty="0">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管理通知を確認する</a:t>
            </a:r>
            <a:r>
              <a:rPr lang="en-US" altLang="ja-JP" sz="1000" u="dotted" baseline="100000" dirty="0">
                <a:uFill>
                  <a:solidFill>
                    <a:schemeClr val="bg1">
                      <a:lumMod val="75000"/>
                    </a:schemeClr>
                  </a:solidFill>
                </a:uFill>
                <a:latin typeface="+mn-ea"/>
                <a:hlinkClick r:id="rId4"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 7</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管理通知の確認方法</a:t>
            </a:r>
            <a:endParaRPr lang="en-US" altLang="ja-JP"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4.</a:t>
            </a:r>
            <a:r>
              <a:rPr lang="ja-JP" altLang="en-US" sz="1000" u="sng" dirty="0">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従業員の残業・勤務状況を確認する </a:t>
            </a:r>
            <a:r>
              <a:rPr lang="en-US" altLang="ja-JP" sz="1000" u="dotted" baseline="100000" dirty="0">
                <a:uFill>
                  <a:solidFill>
                    <a:schemeClr val="bg1">
                      <a:lumMod val="75000"/>
                    </a:schemeClr>
                  </a:solidFill>
                </a:uFill>
                <a:latin typeface="+mn-ea"/>
                <a:hlinkClick r:id="rId5"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 8</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集計・レポート画面から残業・勤務状況を確認する</a:t>
            </a:r>
          </a:p>
          <a:p>
            <a:pPr lvl="1">
              <a:spcBef>
                <a:spcPts val="300"/>
              </a:spcBef>
            </a:pPr>
            <a:r>
              <a:rPr lang="ja-JP" altLang="en-US" sz="1000" b="0" i="0" u="sng" strike="noStrike" dirty="0">
                <a:effectLst/>
                <a:uFill>
                  <a:solidFill>
                    <a:schemeClr val="bg1"/>
                  </a:solidFill>
                </a:uFill>
                <a:latin typeface="+mn-ea"/>
              </a:rPr>
              <a:t>従業員の残業時間を確認する</a:t>
            </a:r>
          </a:p>
          <a:p>
            <a:pPr lvl="1">
              <a:spcBef>
                <a:spcPts val="300"/>
              </a:spcBef>
            </a:pPr>
            <a:r>
              <a:rPr lang="ja-JP" altLang="en-US" sz="1000" b="0" i="0" u="sng" strike="noStrike" dirty="0">
                <a:effectLst/>
                <a:uFill>
                  <a:solidFill>
                    <a:schemeClr val="bg1"/>
                  </a:solidFill>
                </a:uFill>
                <a:latin typeface="+mn-ea"/>
              </a:rPr>
              <a:t>従業員の勤務状況を確認する</a:t>
            </a:r>
            <a:endParaRPr lang="en-US" altLang="ja-JP"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rPr>
              <a:t>5. </a:t>
            </a:r>
            <a:r>
              <a:rPr lang="ja-JP" altLang="en-US" sz="1000" u="sng" dirty="0">
                <a:uFill>
                  <a:solidFill>
                    <a:schemeClr val="bg1"/>
                  </a:solidFill>
                </a:uFill>
                <a:latin typeface="+mn-ea"/>
              </a:rPr>
              <a:t>従業員の休暇取得状況を確認する</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10</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rPr>
              <a:t>有給休暇日数と取得状況の確認</a:t>
            </a:r>
            <a:endParaRPr lang="en-US" altLang="ja-JP" sz="1000" b="0" i="0" u="sng" strike="noStrike" dirty="0">
              <a:effectLst/>
              <a:uFill>
                <a:solidFill>
                  <a:schemeClr val="bg1"/>
                </a:solidFill>
              </a:uFill>
              <a:latin typeface="+mn-ea"/>
            </a:endParaRPr>
          </a:p>
          <a:p>
            <a:pPr marL="4716463" indent="-4716463">
              <a:lnSpc>
                <a:spcPct val="200000"/>
              </a:lnSpc>
              <a:spcBef>
                <a:spcPts val="300"/>
              </a:spcBef>
              <a:buNone/>
            </a:pPr>
            <a:r>
              <a:rPr lang="en-US" altLang="ja-JP" sz="1000" u="sng" dirty="0">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6</a:t>
            </a:r>
            <a:r>
              <a:rPr lang="en-US" altLang="ja-JP"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 </a:t>
            </a:r>
            <a:r>
              <a:rPr lang="ja-JP" altLang="en-US" sz="1000" u="sng" dirty="0">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従業員の各種提出物の提出状況を確認する</a:t>
            </a:r>
            <a:r>
              <a:rPr lang="en-US" altLang="ja-JP" sz="1000" u="dotted" baseline="100000" dirty="0">
                <a:uFill>
                  <a:solidFill>
                    <a:schemeClr val="bg1">
                      <a:lumMod val="75000"/>
                    </a:schemeClr>
                  </a:solidFill>
                </a:uFill>
                <a:latin typeface="+mn-ea"/>
                <a:hlinkClick r:id="rId6"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1</a:t>
            </a:r>
            <a:r>
              <a:rPr lang="en-US" altLang="ja-JP" sz="1000" u="sng" dirty="0">
                <a:uFill>
                  <a:solidFill>
                    <a:schemeClr val="bg1"/>
                  </a:solidFill>
                </a:uFill>
                <a:latin typeface="+mn-ea"/>
              </a:rPr>
              <a:t>1</a:t>
            </a:r>
          </a:p>
          <a:p>
            <a:pPr marL="4716463" indent="-4716463">
              <a:lnSpc>
                <a:spcPct val="200000"/>
              </a:lnSpc>
              <a:spcBef>
                <a:spcPts val="300"/>
              </a:spcBef>
              <a:buNone/>
            </a:pPr>
            <a:r>
              <a:rPr lang="en-US" altLang="ja-JP"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7.</a:t>
            </a:r>
            <a:r>
              <a:rPr lang="ja-JP" altLang="en-US"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 </a:t>
            </a:r>
            <a:r>
              <a:rPr lang="en-US" altLang="ja-JP"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SES</a:t>
            </a:r>
            <a:r>
              <a:rPr lang="ja-JP" altLang="en-US"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の案件管理を行う</a:t>
            </a:r>
            <a:r>
              <a:rPr lang="en-US" altLang="ja-JP" sz="800" i="0" u="sng" strike="noStrike" dirty="0">
                <a:solidFill>
                  <a:schemeClr val="bg1">
                    <a:lumMod val="50000"/>
                  </a:schemeClr>
                </a:solidFill>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a:t>
            </a:r>
            <a:r>
              <a:rPr lang="ja-JP" altLang="en-US" sz="800" i="0" u="sng" strike="noStrike" dirty="0">
                <a:solidFill>
                  <a:schemeClr val="bg1">
                    <a:lumMod val="50000"/>
                  </a:schemeClr>
                </a:solidFill>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オプション機能</a:t>
            </a:r>
            <a:r>
              <a:rPr lang="ja-JP" altLang="en-US" sz="100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 </a:t>
            </a:r>
            <a:r>
              <a:rPr lang="en-US" altLang="ja-JP" sz="1000" u="dotted" baseline="100000" dirty="0">
                <a:uFill>
                  <a:solidFill>
                    <a:schemeClr val="bg1">
                      <a:lumMod val="75000"/>
                    </a:schemeClr>
                  </a:solidFill>
                </a:uFill>
                <a:latin typeface="+mn-ea"/>
                <a:hlinkClick r:id="rId7"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1</a:t>
            </a:r>
            <a:r>
              <a:rPr lang="en-US" altLang="ja-JP" sz="1000" u="sng" dirty="0">
                <a:uFill>
                  <a:solidFill>
                    <a:schemeClr val="bg1"/>
                  </a:solidFill>
                </a:uFill>
                <a:latin typeface="+mn-ea"/>
              </a:rPr>
              <a:t>2</a:t>
            </a:r>
            <a:endParaRPr lang="ja-JP" altLang="en-US" sz="1000" i="0" u="sng" strike="noStrike" dirty="0">
              <a:effectLst/>
              <a:uFill>
                <a:solidFill>
                  <a:schemeClr val="bg1"/>
                </a:solidFill>
              </a:uFill>
              <a:latin typeface="+mn-ea"/>
            </a:endParaRPr>
          </a:p>
          <a:p>
            <a:pPr lvl="1">
              <a:spcBef>
                <a:spcPts val="300"/>
              </a:spcBef>
            </a:pPr>
            <a:r>
              <a:rPr lang="en-US" altLang="ja-JP" sz="1000" b="0" u="sng" dirty="0">
                <a:uFill>
                  <a:solidFill>
                    <a:schemeClr val="bg1"/>
                  </a:solidFill>
                </a:uFill>
                <a:latin typeface="+mn-ea"/>
              </a:rPr>
              <a:t>SES</a:t>
            </a:r>
            <a:r>
              <a:rPr lang="ja-JP" altLang="en-US" sz="1000" b="0" u="sng" dirty="0">
                <a:uFill>
                  <a:solidFill>
                    <a:schemeClr val="bg1"/>
                  </a:solidFill>
                </a:uFill>
                <a:latin typeface="+mn-ea"/>
              </a:rPr>
              <a:t>案件管理機能について</a:t>
            </a:r>
            <a:endParaRPr lang="en-US" altLang="ja-JP" sz="1000" b="0" u="sng" dirty="0">
              <a:uFill>
                <a:solidFill>
                  <a:schemeClr val="bg1"/>
                </a:solidFill>
              </a:uFill>
              <a:latin typeface="+mn-ea"/>
            </a:endParaRPr>
          </a:p>
          <a:p>
            <a:pPr lvl="1">
              <a:spcBef>
                <a:spcPts val="300"/>
              </a:spcBef>
            </a:pPr>
            <a:r>
              <a:rPr lang="ja-JP" altLang="en-US" sz="1000" b="0" u="sng" dirty="0">
                <a:uFill>
                  <a:solidFill>
                    <a:schemeClr val="bg1"/>
                  </a:solidFill>
                </a:uFill>
                <a:latin typeface="+mn-ea"/>
              </a:rPr>
              <a:t>案件を新規追加する</a:t>
            </a:r>
            <a:endParaRPr lang="en-US" altLang="ja-JP" sz="1000" b="0" u="sng" dirty="0">
              <a:uFill>
                <a:solidFill>
                  <a:schemeClr val="bg1"/>
                </a:solidFill>
              </a:uFill>
              <a:latin typeface="+mn-ea"/>
            </a:endParaRPr>
          </a:p>
          <a:p>
            <a:pPr lvl="1">
              <a:spcBef>
                <a:spcPts val="300"/>
              </a:spcBef>
            </a:pPr>
            <a:r>
              <a:rPr lang="ja-JP" altLang="en-US" sz="1000" b="0" u="sng" dirty="0">
                <a:uFill>
                  <a:solidFill>
                    <a:schemeClr val="bg1"/>
                  </a:solidFill>
                </a:uFill>
                <a:latin typeface="+mn-ea"/>
              </a:rPr>
              <a:t>要員・案件一覧の見方</a:t>
            </a:r>
            <a:endParaRPr lang="en-US" altLang="ja-JP" sz="1000" b="0" u="sng" dirty="0">
              <a:uFill>
                <a:solidFill>
                  <a:schemeClr val="bg1"/>
                </a:solidFill>
              </a:uFill>
              <a:latin typeface="+mn-ea"/>
            </a:endParaRPr>
          </a:p>
          <a:p>
            <a:pPr lvl="1">
              <a:spcBef>
                <a:spcPts val="300"/>
              </a:spcBef>
            </a:pPr>
            <a:r>
              <a:rPr lang="ja-JP" altLang="en-US" sz="1000" b="0" u="sng" dirty="0">
                <a:uFill>
                  <a:solidFill>
                    <a:schemeClr val="bg1"/>
                  </a:solidFill>
                </a:uFill>
                <a:latin typeface="+mn-ea"/>
              </a:rPr>
              <a:t>案件を一括更新する</a:t>
            </a:r>
            <a:endParaRPr lang="en-US" altLang="ja-JP" sz="1000" b="0" u="sng" dirty="0">
              <a:uFill>
                <a:solidFill>
                  <a:schemeClr val="bg1"/>
                </a:solidFill>
              </a:uFill>
              <a:latin typeface="+mn-ea"/>
            </a:endParaRPr>
          </a:p>
          <a:p>
            <a:pPr marL="4718050" indent="-4718050">
              <a:lnSpc>
                <a:spcPct val="200000"/>
              </a:lnSpc>
              <a:spcBef>
                <a:spcPts val="300"/>
              </a:spcBef>
              <a:buNone/>
            </a:pPr>
            <a:r>
              <a:rPr lang="en-US" altLang="ja-JP" sz="1000" u="sng" dirty="0">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8. </a:t>
            </a:r>
            <a:r>
              <a:rPr lang="ja-JP" altLang="en-US" sz="1000" u="sng" dirty="0">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よくある質問 </a:t>
            </a:r>
            <a:r>
              <a:rPr lang="en-US" altLang="ja-JP" sz="1000" u="dotted" baseline="100000" dirty="0">
                <a:uFill>
                  <a:solidFill>
                    <a:schemeClr val="bg1">
                      <a:lumMod val="75000"/>
                    </a:schemeClr>
                  </a:solidFill>
                </a:uFill>
                <a:latin typeface="+mn-ea"/>
                <a:hlinkClick r:id="rId8" action="ppaction://hlinksldjump">
                  <a:extLst>
                    <a:ext uri="{A12FA001-AC4F-418D-AE19-62706E023703}">
                      <ahyp:hlinkClr xmlns:ahyp="http://schemas.microsoft.com/office/drawing/2018/hyperlinkcolor" val="tx"/>
                    </a:ext>
                  </a:extLst>
                </a:hlinkClick>
              </a:rPr>
              <a:t>	</a:t>
            </a:r>
            <a:r>
              <a:rPr lang="en-US" altLang="ja-JP" sz="1000" u="sng" dirty="0">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1</a:t>
            </a:r>
            <a:r>
              <a:rPr lang="en-US" altLang="ja-JP" sz="1000" u="sng" dirty="0">
                <a:uFill>
                  <a:solidFill>
                    <a:schemeClr val="bg1"/>
                  </a:solidFill>
                </a:uFill>
                <a:latin typeface="+mn-ea"/>
              </a:rPr>
              <a:t>5</a:t>
            </a:r>
            <a:endParaRPr lang="ja-JP" altLang="en-US" sz="1000" i="0" u="sng" strike="noStrike" dirty="0">
              <a:effectLst/>
              <a:uFill>
                <a:solidFill>
                  <a:schemeClr val="bg1"/>
                </a:solidFill>
              </a:uFill>
              <a:latin typeface="+mn-ea"/>
            </a:endParaRPr>
          </a:p>
        </p:txBody>
      </p:sp>
    </p:spTree>
    <p:extLst>
      <p:ext uri="{BB962C8B-B14F-4D97-AF65-F5344CB8AC3E}">
        <p14:creationId xmlns:p14="http://schemas.microsoft.com/office/powerpoint/2010/main" val="214669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759706"/>
          </a:xfrm>
        </p:spPr>
        <p:txBody>
          <a:bodyPr>
            <a:noAutofit/>
          </a:bodyPr>
          <a:lstStyle/>
          <a:p>
            <a:pPr marL="0" indent="0">
              <a:buNone/>
            </a:pPr>
            <a:r>
              <a:rPr lang="ja-JP" altLang="en-US" b="0" dirty="0"/>
              <a:t>社員検索では「在職中」または「休職中」の社員検索、情報の閲覧ができます。</a:t>
            </a:r>
            <a:endParaRPr lang="en-US" altLang="ja-JP" b="0" dirty="0"/>
          </a:p>
          <a:p>
            <a:pPr marL="0" indent="0">
              <a:buNone/>
            </a:pPr>
            <a:r>
              <a:rPr lang="ja-JP" altLang="en-US" b="0" dirty="0"/>
              <a:t>サイドメニューから「社員検索」をクリックで社員検索画面へ遷移します。</a:t>
            </a:r>
            <a:endParaRPr lang="en-US" altLang="ja-JP" b="0" dirty="0"/>
          </a:p>
          <a:p>
            <a:r>
              <a:rPr lang="ja-JP" altLang="en-US" dirty="0"/>
              <a:t>社員検索画面の見方</a:t>
            </a:r>
            <a:endParaRPr lang="en-US" altLang="ja-JP" dirty="0"/>
          </a:p>
          <a:p>
            <a:endParaRPr lang="ja-JP" altLang="en-US"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社員検索から従業員を選択して確認する</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ja-JP" altLang="en-US" b="1" dirty="0">
                <a:solidFill>
                  <a:schemeClr val="bg1"/>
                </a:solidFill>
              </a:rPr>
              <a:t>従業員の各種情報を確認する</a:t>
            </a:r>
          </a:p>
        </p:txBody>
      </p:sp>
      <p:graphicFrame>
        <p:nvGraphicFramePr>
          <p:cNvPr id="14" name="表 8">
            <a:extLst>
              <a:ext uri="{FF2B5EF4-FFF2-40B4-BE49-F238E27FC236}">
                <a16:creationId xmlns:a16="http://schemas.microsoft.com/office/drawing/2014/main" id="{33DF0237-5408-FF11-2A67-6DEF19B8A880}"/>
              </a:ext>
            </a:extLst>
          </p:cNvPr>
          <p:cNvGraphicFramePr>
            <a:graphicFrameLocks noGrp="1"/>
          </p:cNvGraphicFramePr>
          <p:nvPr>
            <p:extLst>
              <p:ext uri="{D42A27DB-BD31-4B8C-83A1-F6EECF244321}">
                <p14:modId xmlns:p14="http://schemas.microsoft.com/office/powerpoint/2010/main" val="3247235764"/>
              </p:ext>
            </p:extLst>
          </p:nvPr>
        </p:nvGraphicFramePr>
        <p:xfrm>
          <a:off x="4352939" y="4382497"/>
          <a:ext cx="1473172" cy="1824756"/>
        </p:xfrm>
        <a:graphic>
          <a:graphicData uri="http://schemas.openxmlformats.org/drawingml/2006/table">
            <a:tbl>
              <a:tblPr firstRow="1" bandRow="1">
                <a:tableStyleId>{2D5ABB26-0587-4C30-8999-92F81FD0307C}</a:tableStyleId>
              </a:tblPr>
              <a:tblGrid>
                <a:gridCol w="408719">
                  <a:extLst>
                    <a:ext uri="{9D8B030D-6E8A-4147-A177-3AD203B41FA5}">
                      <a16:colId xmlns:a16="http://schemas.microsoft.com/office/drawing/2014/main" val="613603846"/>
                    </a:ext>
                  </a:extLst>
                </a:gridCol>
                <a:gridCol w="1064453">
                  <a:extLst>
                    <a:ext uri="{9D8B030D-6E8A-4147-A177-3AD203B41FA5}">
                      <a16:colId xmlns:a16="http://schemas.microsoft.com/office/drawing/2014/main" val="1805834374"/>
                    </a:ext>
                  </a:extLst>
                </a:gridCol>
              </a:tblGrid>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詳細</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シフト表</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479425"/>
                  </a:ext>
                </a:extLst>
              </a:tr>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勤務表</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通勤交通費</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8169843"/>
                  </a:ext>
                </a:extLst>
              </a:tr>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休暇一覧</a:t>
                      </a:r>
                      <a:endParaRPr kumimoji="1" lang="en-US" altLang="ja-JP" sz="900" dirty="0">
                        <a:solidFill>
                          <a:schemeClr val="tx1">
                            <a:lumMod val="95000"/>
                            <a:lumOff val="5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r h="30412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lumMod val="95000"/>
                              <a:lumOff val="5000"/>
                            </a:schemeClr>
                          </a:solidFill>
                        </a:rPr>
                        <a:t>契約履歴</a:t>
                      </a:r>
                      <a:endParaRPr kumimoji="1" lang="en-US" altLang="ja-JP" sz="900" dirty="0">
                        <a:solidFill>
                          <a:schemeClr val="tx1">
                            <a:lumMod val="95000"/>
                            <a:lumOff val="5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5913047"/>
                  </a:ext>
                </a:extLst>
              </a:tr>
            </a:tbl>
          </a:graphicData>
        </a:graphic>
      </p:graphicFrame>
      <p:grpSp>
        <p:nvGrpSpPr>
          <p:cNvPr id="33" name="グループ化 32">
            <a:extLst>
              <a:ext uri="{FF2B5EF4-FFF2-40B4-BE49-F238E27FC236}">
                <a16:creationId xmlns:a16="http://schemas.microsoft.com/office/drawing/2014/main" id="{C440C8D1-1C87-199C-58FE-0580021D54AF}"/>
              </a:ext>
            </a:extLst>
          </p:cNvPr>
          <p:cNvGrpSpPr/>
          <p:nvPr/>
        </p:nvGrpSpPr>
        <p:grpSpPr>
          <a:xfrm>
            <a:off x="4428113" y="4389587"/>
            <a:ext cx="289414" cy="1806317"/>
            <a:chOff x="810157" y="2158702"/>
            <a:chExt cx="289414" cy="1806317"/>
          </a:xfrm>
        </p:grpSpPr>
        <p:pic>
          <p:nvPicPr>
            <p:cNvPr id="23" name="図 22" descr="アイコン&#10;&#10;自動的に生成された説明">
              <a:extLst>
                <a:ext uri="{FF2B5EF4-FFF2-40B4-BE49-F238E27FC236}">
                  <a16:creationId xmlns:a16="http://schemas.microsoft.com/office/drawing/2014/main" id="{210D949B-443D-15BD-842F-EBB1E1141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57" y="3375077"/>
              <a:ext cx="285219" cy="285219"/>
            </a:xfrm>
            <a:prstGeom prst="rect">
              <a:avLst/>
            </a:prstGeom>
          </p:spPr>
        </p:pic>
        <p:pic>
          <p:nvPicPr>
            <p:cNvPr id="25" name="図 24" descr="アイコン&#10;&#10;自動的に生成された説明">
              <a:extLst>
                <a:ext uri="{FF2B5EF4-FFF2-40B4-BE49-F238E27FC236}">
                  <a16:creationId xmlns:a16="http://schemas.microsoft.com/office/drawing/2014/main" id="{1D728C32-4798-36C6-EBBD-E1C834D52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58" y="3070354"/>
              <a:ext cx="285219" cy="285219"/>
            </a:xfrm>
            <a:prstGeom prst="rect">
              <a:avLst/>
            </a:prstGeom>
          </p:spPr>
        </p:pic>
        <p:pic>
          <p:nvPicPr>
            <p:cNvPr id="27" name="図 26" descr="アイコン&#10;&#10;自動的に生成された説明">
              <a:extLst>
                <a:ext uri="{FF2B5EF4-FFF2-40B4-BE49-F238E27FC236}">
                  <a16:creationId xmlns:a16="http://schemas.microsoft.com/office/drawing/2014/main" id="{3E42A7A5-DE3B-0042-3529-ED7AB7638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52" y="2771151"/>
              <a:ext cx="285219" cy="285219"/>
            </a:xfrm>
            <a:prstGeom prst="rect">
              <a:avLst/>
            </a:prstGeom>
          </p:spPr>
        </p:pic>
        <p:pic>
          <p:nvPicPr>
            <p:cNvPr id="29" name="図 28" descr="アイコン&#10;&#10;自動的に生成された説明">
              <a:extLst>
                <a:ext uri="{FF2B5EF4-FFF2-40B4-BE49-F238E27FC236}">
                  <a16:creationId xmlns:a16="http://schemas.microsoft.com/office/drawing/2014/main" id="{290B7423-4A87-9CB2-75B0-1F73EAF6C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57" y="2466428"/>
              <a:ext cx="285219" cy="285219"/>
            </a:xfrm>
            <a:prstGeom prst="rect">
              <a:avLst/>
            </a:prstGeom>
          </p:spPr>
        </p:pic>
        <p:pic>
          <p:nvPicPr>
            <p:cNvPr id="31" name="図 30" descr="アイコン&#10;&#10;自動的に生成された説明">
              <a:extLst>
                <a:ext uri="{FF2B5EF4-FFF2-40B4-BE49-F238E27FC236}">
                  <a16:creationId xmlns:a16="http://schemas.microsoft.com/office/drawing/2014/main" id="{9E4BBDE9-4FA6-25B9-E5BE-3F33153556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159" y="2158702"/>
              <a:ext cx="285219" cy="285219"/>
            </a:xfrm>
            <a:prstGeom prst="rect">
              <a:avLst/>
            </a:prstGeom>
          </p:spPr>
        </p:pic>
        <p:pic>
          <p:nvPicPr>
            <p:cNvPr id="32" name="図 31">
              <a:extLst>
                <a:ext uri="{FF2B5EF4-FFF2-40B4-BE49-F238E27FC236}">
                  <a16:creationId xmlns:a16="http://schemas.microsoft.com/office/drawing/2014/main" id="{5A67253F-F1C6-8BD8-ACC9-9B2C5BCE6EE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0157" y="3679800"/>
              <a:ext cx="285219" cy="285219"/>
            </a:xfrm>
            <a:prstGeom prst="rect">
              <a:avLst/>
            </a:prstGeom>
          </p:spPr>
        </p:pic>
      </p:grpSp>
      <p:pic>
        <p:nvPicPr>
          <p:cNvPr id="35" name="図 34">
            <a:extLst>
              <a:ext uri="{FF2B5EF4-FFF2-40B4-BE49-F238E27FC236}">
                <a16:creationId xmlns:a16="http://schemas.microsoft.com/office/drawing/2014/main" id="{55B12FDF-0248-0B37-ECE9-F5C7FB84D31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0755" y="2202277"/>
            <a:ext cx="5388034" cy="1929372"/>
          </a:xfrm>
          <a:prstGeom prst="rect">
            <a:avLst/>
          </a:prstGeom>
          <a:ln w="19050">
            <a:solidFill>
              <a:schemeClr val="bg1">
                <a:lumMod val="75000"/>
              </a:schemeClr>
            </a:solidFill>
          </a:ln>
        </p:spPr>
      </p:pic>
      <p:sp>
        <p:nvSpPr>
          <p:cNvPr id="36" name="コンテンツ プレースホルダー 3">
            <a:extLst>
              <a:ext uri="{FF2B5EF4-FFF2-40B4-BE49-F238E27FC236}">
                <a16:creationId xmlns:a16="http://schemas.microsoft.com/office/drawing/2014/main" id="{B5A77CED-2C6B-9F82-F610-4ECE862FA91E}"/>
              </a:ext>
            </a:extLst>
          </p:cNvPr>
          <p:cNvSpPr txBox="1">
            <a:spLocks/>
          </p:cNvSpPr>
          <p:nvPr/>
        </p:nvSpPr>
        <p:spPr>
          <a:xfrm>
            <a:off x="471488" y="4408817"/>
            <a:ext cx="3659278" cy="1787088"/>
          </a:xfrm>
          <a:prstGeom prst="rect">
            <a:avLst/>
          </a:prstGeom>
        </p:spPr>
        <p:txBody>
          <a:bodyPr vert="horz" lIns="91440" tIns="45720" rIns="91440" bIns="45720" rtlCol="0" anchor="t">
            <a:noAutofit/>
          </a:bodyPr>
          <a:lstStyle>
            <a:lvl1pPr marL="285750" indent="-285750" algn="l" defTabSz="685800" rtl="0" eaLnBrk="1" latinLnBrk="0" hangingPunct="1">
              <a:lnSpc>
                <a:spcPct val="90000"/>
              </a:lnSpc>
              <a:spcBef>
                <a:spcPts val="750"/>
              </a:spcBef>
              <a:buFontTx/>
              <a:buBlip>
                <a:blip r:embed="rId9">
                  <a:extLst>
                    <a:ext uri="{96DAC541-7B7A-43D3-8B79-37D633B846F1}">
                      <asvg:svgBlip xmlns:asvg="http://schemas.microsoft.com/office/drawing/2016/SVG/main" r:embed="rId10"/>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9">
                  <a:extLst>
                    <a:ext uri="{96DAC541-7B7A-43D3-8B79-37D633B846F1}">
                      <asvg:svgBlip xmlns:asvg="http://schemas.microsoft.com/office/drawing/2016/SVG/main" r:embed="rId10"/>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9">
                  <a:extLst>
                    <a:ext uri="{96DAC541-7B7A-43D3-8B79-37D633B846F1}">
                      <asvg:svgBlip xmlns:asvg="http://schemas.microsoft.com/office/drawing/2016/SVG/main" r:embed="rId10"/>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9">
                  <a:extLst>
                    <a:ext uri="{96DAC541-7B7A-43D3-8B79-37D633B846F1}">
                      <asvg:svgBlip xmlns:asvg="http://schemas.microsoft.com/office/drawing/2016/SVG/main" r:embed="rId10"/>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000" b="0" dirty="0"/>
              <a:t>社員名・メールアドレス、入社年月等を入力し、一覧に表示される社員の絞り込みます。</a:t>
            </a:r>
            <a:br>
              <a:rPr lang="en-US" altLang="ja-JP" sz="1000" b="0" dirty="0"/>
            </a:br>
            <a:endParaRPr lang="en-US" altLang="ja-JP" sz="1000" b="0" dirty="0"/>
          </a:p>
          <a:p>
            <a:pPr marL="228600" indent="-228600">
              <a:buFont typeface="+mj-lt"/>
              <a:buAutoNum type="arabicPeriod"/>
            </a:pPr>
            <a:r>
              <a:rPr lang="ja-JP" altLang="en-US" sz="1000" b="0" dirty="0"/>
              <a:t>勤怠情報を確認したい社員の「操作」欄から</a:t>
            </a:r>
            <a:br>
              <a:rPr lang="en-US" altLang="ja-JP" sz="1000" b="0" dirty="0"/>
            </a:br>
            <a:r>
              <a:rPr lang="ja-JP" altLang="en-US" sz="1000" b="0" dirty="0"/>
              <a:t>見たい情報に合わせてアイコンボタンをクリックします。</a:t>
            </a:r>
            <a:br>
              <a:rPr lang="en-US" altLang="ja-JP" sz="1000" b="0" dirty="0"/>
            </a:br>
            <a:br>
              <a:rPr lang="en-US" altLang="ja-JP" sz="1000" b="0" dirty="0"/>
            </a:br>
            <a:r>
              <a:rPr lang="en-US" altLang="ja-JP" sz="1000" b="0" dirty="0">
                <a:solidFill>
                  <a:schemeClr val="bg1">
                    <a:lumMod val="50000"/>
                  </a:schemeClr>
                </a:solidFill>
              </a:rPr>
              <a:t>※</a:t>
            </a:r>
            <a:r>
              <a:rPr lang="ja-JP" altLang="en-US" sz="1000" b="0" dirty="0">
                <a:solidFill>
                  <a:schemeClr val="bg1">
                    <a:lumMod val="50000"/>
                  </a:schemeClr>
                </a:solidFill>
              </a:rPr>
              <a:t>「シフト表」「勤務表」「通勤交通費」「休暇一覧」「契約履歴」は一定の役職・権限がないと表示できません。</a:t>
            </a:r>
            <a:endParaRPr lang="en-US" altLang="ja-JP" sz="1000" b="0" dirty="0">
              <a:solidFill>
                <a:schemeClr val="bg1">
                  <a:lumMod val="50000"/>
                </a:schemeClr>
              </a:solidFill>
            </a:endParaRPr>
          </a:p>
          <a:p>
            <a:pPr marL="228600" indent="-228600">
              <a:buFont typeface="+mj-lt"/>
              <a:buAutoNum type="arabicPeriod"/>
            </a:pPr>
            <a:endParaRPr lang="en-US" altLang="ja-JP" sz="1000" b="0" dirty="0"/>
          </a:p>
          <a:p>
            <a:pPr marL="228600" indent="-228600">
              <a:buFont typeface="+mj-lt"/>
              <a:buAutoNum type="arabicPeriod"/>
            </a:pPr>
            <a:r>
              <a:rPr lang="ja-JP" altLang="en-US" sz="1000" b="0" dirty="0"/>
              <a:t>表示された各ポップアップから情報を確認します。</a:t>
            </a:r>
            <a:endParaRPr lang="en-US" altLang="ja-JP" sz="1000" b="0" dirty="0"/>
          </a:p>
        </p:txBody>
      </p:sp>
      <p:sp>
        <p:nvSpPr>
          <p:cNvPr id="38" name="四角形: 角を丸くする 37">
            <a:extLst>
              <a:ext uri="{FF2B5EF4-FFF2-40B4-BE49-F238E27FC236}">
                <a16:creationId xmlns:a16="http://schemas.microsoft.com/office/drawing/2014/main" id="{93C04BFD-104E-6D79-1A8C-17FD0FCF678E}"/>
              </a:ext>
            </a:extLst>
          </p:cNvPr>
          <p:cNvSpPr/>
          <p:nvPr/>
        </p:nvSpPr>
        <p:spPr>
          <a:xfrm>
            <a:off x="580744" y="2444780"/>
            <a:ext cx="5528056" cy="804388"/>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2FACEA3-B72E-CA04-EDF0-3BE1EAF577A3}"/>
              </a:ext>
            </a:extLst>
          </p:cNvPr>
          <p:cNvSpPr txBox="1"/>
          <p:nvPr/>
        </p:nvSpPr>
        <p:spPr>
          <a:xfrm>
            <a:off x="4570722" y="2107847"/>
            <a:ext cx="1620957" cy="338554"/>
          </a:xfrm>
          <a:prstGeom prst="rect">
            <a:avLst/>
          </a:prstGeom>
          <a:solidFill>
            <a:schemeClr val="bg1">
              <a:alpha val="50000"/>
            </a:schemeClr>
          </a:solidFill>
          <a:ln>
            <a:noFill/>
          </a:ln>
        </p:spPr>
        <p:txBody>
          <a:bodyPr wrap="none" rtlCol="0">
            <a:noAutofit/>
          </a:bodyPr>
          <a:lstStyle/>
          <a:p>
            <a:r>
              <a:rPr kumimoji="1" lang="ja-JP" altLang="en-US" sz="800" b="1" dirty="0">
                <a:solidFill>
                  <a:schemeClr val="bg1">
                    <a:lumMod val="50000"/>
                  </a:schemeClr>
                </a:solidFill>
              </a:rPr>
              <a:t>条件を指定して</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社員の絞り込み検索が行えます</a:t>
            </a:r>
          </a:p>
        </p:txBody>
      </p:sp>
    </p:spTree>
    <p:extLst>
      <p:ext uri="{BB962C8B-B14F-4D97-AF65-F5344CB8AC3E}">
        <p14:creationId xmlns:p14="http://schemas.microsoft.com/office/powerpoint/2010/main" val="387901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3">
            <a:extLst>
              <a:ext uri="{FF2B5EF4-FFF2-40B4-BE49-F238E27FC236}">
                <a16:creationId xmlns:a16="http://schemas.microsoft.com/office/drawing/2014/main" id="{825BCE81-B472-3E4B-A9B3-AEF07CB462CC}"/>
              </a:ext>
            </a:extLst>
          </p:cNvPr>
          <p:cNvSpPr txBox="1">
            <a:spLocks/>
          </p:cNvSpPr>
          <p:nvPr/>
        </p:nvSpPr>
        <p:spPr>
          <a:xfrm>
            <a:off x="471487" y="2203852"/>
            <a:ext cx="2860991" cy="220558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承認画面にて承認する申請のチェックアイコンをクリックします。</a:t>
            </a:r>
            <a:br>
              <a:rPr lang="en-US" altLang="ja-JP" sz="1000" dirty="0"/>
            </a:br>
            <a:br>
              <a:rPr lang="en-US" altLang="ja-JP" sz="1000" dirty="0"/>
            </a:br>
            <a:br>
              <a:rPr lang="en-US" altLang="ja-JP" sz="1000" dirty="0"/>
            </a:br>
            <a:br>
              <a:rPr lang="en-US" altLang="ja-JP" sz="1000" dirty="0"/>
            </a:br>
            <a:br>
              <a:rPr lang="en-US" altLang="ja-JP" sz="1000" dirty="0"/>
            </a:br>
            <a:br>
              <a:rPr lang="en-US" altLang="ja-JP" sz="1000" dirty="0"/>
            </a:br>
            <a:br>
              <a:rPr lang="en-US" altLang="ja-JP" sz="1000" dirty="0"/>
            </a:br>
            <a:endParaRPr lang="en-US" altLang="ja-JP" sz="1000" dirty="0"/>
          </a:p>
          <a:p>
            <a:pPr marL="266700" lvl="1" indent="-266700">
              <a:buFont typeface="+mj-lt"/>
              <a:buAutoNum type="arabicPeriod"/>
            </a:pPr>
            <a:r>
              <a:rPr lang="ja-JP" altLang="en-US" sz="1000" dirty="0"/>
              <a:t>申請確認ポップアップが表示されます。</a:t>
            </a:r>
            <a:endParaRPr lang="en-US" altLang="ja-JP" sz="1000" dirty="0"/>
          </a:p>
          <a:p>
            <a:pPr marL="266700" lvl="1" indent="-266700">
              <a:buFont typeface="+mj-lt"/>
              <a:buAutoNum type="arabicPeriod"/>
            </a:pPr>
            <a:r>
              <a:rPr lang="ja-JP" altLang="en-US" sz="1000" dirty="0"/>
              <a:t>申請内容を確認し、必要に応じて「メッセージ」欄にコメントを記入します。</a:t>
            </a:r>
            <a:endParaRPr lang="en-US" altLang="ja-JP" sz="1000" dirty="0"/>
          </a:p>
          <a:p>
            <a:pPr marL="266700" lvl="1" indent="-266700">
              <a:buFont typeface="+mj-lt"/>
              <a:buAutoNum type="arabicPeriod"/>
            </a:pPr>
            <a:r>
              <a:rPr lang="ja-JP" altLang="en-US" sz="1000" dirty="0"/>
              <a:t>「承認」ボタンをクリックし、</a:t>
            </a:r>
            <a:br>
              <a:rPr lang="en-US" altLang="ja-JP" sz="1000" dirty="0"/>
            </a:br>
            <a:r>
              <a:rPr lang="ja-JP" altLang="en-US" sz="1000" dirty="0"/>
              <a:t>申請の承認を完了します。</a:t>
            </a:r>
            <a:endParaRPr lang="en-US" altLang="ja-JP" sz="1000" dirty="0"/>
          </a:p>
        </p:txBody>
      </p:sp>
      <p:pic>
        <p:nvPicPr>
          <p:cNvPr id="23" name="コンテンツ プレースホルダー 22" descr="グラフィカル ユーザー インターフェイス, アプリケーション, テーブル&#10;&#10;自動的に生成された説明">
            <a:extLst>
              <a:ext uri="{FF2B5EF4-FFF2-40B4-BE49-F238E27FC236}">
                <a16:creationId xmlns:a16="http://schemas.microsoft.com/office/drawing/2014/main" id="{0F914451-FD73-D54F-BF75-6F669E68F70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967" t="47661" r="68823" b="24864"/>
          <a:stretch/>
        </p:blipFill>
        <p:spPr>
          <a:xfrm>
            <a:off x="3521359" y="2224606"/>
            <a:ext cx="2775810" cy="1219221"/>
          </a:xfrm>
          <a:ln w="19050">
            <a:solidFill>
              <a:schemeClr val="bg1">
                <a:lumMod val="75000"/>
              </a:schemeClr>
            </a:solidFill>
          </a:ln>
        </p:spPr>
      </p:pic>
      <p:grpSp>
        <p:nvGrpSpPr>
          <p:cNvPr id="16" name="グループ化 15">
            <a:extLst>
              <a:ext uri="{FF2B5EF4-FFF2-40B4-BE49-F238E27FC236}">
                <a16:creationId xmlns:a16="http://schemas.microsoft.com/office/drawing/2014/main" id="{56BFF0C7-F03C-CEDA-4826-0CA26689DB67}"/>
              </a:ext>
            </a:extLst>
          </p:cNvPr>
          <p:cNvGrpSpPr/>
          <p:nvPr/>
        </p:nvGrpSpPr>
        <p:grpSpPr>
          <a:xfrm>
            <a:off x="471487" y="1737965"/>
            <a:ext cx="5904947" cy="338554"/>
            <a:chOff x="481566" y="967740"/>
            <a:chExt cx="5904947" cy="338554"/>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38554"/>
            </a:xfrm>
            <a:prstGeom prst="rect">
              <a:avLst/>
            </a:prstGeom>
            <a:noFill/>
          </p:spPr>
          <p:txBody>
            <a:bodyPr wrap="square" rtlCol="0">
              <a:noAutofit/>
            </a:bodyPr>
            <a:lstStyle/>
            <a:p>
              <a:r>
                <a:rPr kumimoji="1" lang="ja-JP" altLang="en-US" sz="1400" b="1" dirty="0"/>
                <a:t>申請を承認する</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4</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ja-JP" altLang="en-US" b="1" dirty="0">
                <a:solidFill>
                  <a:schemeClr val="bg1"/>
                </a:solidFill>
              </a:rPr>
              <a:t>各種申請の承認・差し戻しを行う</a:t>
            </a:r>
          </a:p>
        </p:txBody>
      </p:sp>
      <p:sp>
        <p:nvSpPr>
          <p:cNvPr id="12" name="コンテンツ プレースホルダー 3">
            <a:extLst>
              <a:ext uri="{FF2B5EF4-FFF2-40B4-BE49-F238E27FC236}">
                <a16:creationId xmlns:a16="http://schemas.microsoft.com/office/drawing/2014/main" id="{B2FB78FE-A4DA-C61E-F7C9-C15443CFBC54}"/>
              </a:ext>
            </a:extLst>
          </p:cNvPr>
          <p:cNvSpPr txBox="1">
            <a:spLocks/>
          </p:cNvSpPr>
          <p:nvPr/>
        </p:nvSpPr>
        <p:spPr>
          <a:xfrm>
            <a:off x="471488" y="1010254"/>
            <a:ext cx="5915025" cy="721564"/>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b="0" dirty="0">
                <a:latin typeface="+mn-ea"/>
              </a:rPr>
              <a:t>キンクラでは、「承認」画面から従業員から上がっている各申請の承認・差し戻しを行います。ログイン後、サイドメニュー内の「承認」をクリックして承認画面を表示します。</a:t>
            </a:r>
            <a:endParaRPr lang="en-US" altLang="ja-JP" b="0" dirty="0">
              <a:latin typeface="+mn-ea"/>
            </a:endParaRPr>
          </a:p>
          <a:p>
            <a:pPr marL="0" indent="0">
              <a:buNone/>
            </a:pPr>
            <a:r>
              <a:rPr lang="en-US" altLang="ja-JP" b="0" dirty="0">
                <a:solidFill>
                  <a:schemeClr val="bg1">
                    <a:lumMod val="50000"/>
                  </a:schemeClr>
                </a:solidFill>
                <a:latin typeface="+mn-ea"/>
              </a:rPr>
              <a:t>※</a:t>
            </a:r>
            <a:r>
              <a:rPr lang="ja-JP" altLang="en-US" b="0" dirty="0">
                <a:solidFill>
                  <a:schemeClr val="bg1">
                    <a:lumMod val="50000"/>
                  </a:schemeClr>
                </a:solidFill>
                <a:latin typeface="+mn-ea"/>
              </a:rPr>
              <a:t>付与されている権限・設定によって閲覧・操作できる申請は異なります。</a:t>
            </a:r>
            <a:endParaRPr lang="en-US" altLang="ja-JP" b="0" dirty="0">
              <a:solidFill>
                <a:schemeClr val="bg1">
                  <a:lumMod val="50000"/>
                </a:schemeClr>
              </a:solidFill>
              <a:latin typeface="+mn-ea"/>
            </a:endParaRPr>
          </a:p>
        </p:txBody>
      </p:sp>
      <p:sp>
        <p:nvSpPr>
          <p:cNvPr id="30" name="四角形: 角を丸くする 29">
            <a:extLst>
              <a:ext uri="{FF2B5EF4-FFF2-40B4-BE49-F238E27FC236}">
                <a16:creationId xmlns:a16="http://schemas.microsoft.com/office/drawing/2014/main" id="{CBCFAD1D-99C0-F9DB-3F53-C9D08689A22D}"/>
              </a:ext>
            </a:extLst>
          </p:cNvPr>
          <p:cNvSpPr/>
          <p:nvPr/>
        </p:nvSpPr>
        <p:spPr>
          <a:xfrm>
            <a:off x="4190145" y="2569307"/>
            <a:ext cx="270857" cy="272953"/>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コンテンツ プレースホルダー 22">
            <a:extLst>
              <a:ext uri="{FF2B5EF4-FFF2-40B4-BE49-F238E27FC236}">
                <a16:creationId xmlns:a16="http://schemas.microsoft.com/office/drawing/2014/main" id="{9942E1D1-DBB8-3128-8645-AE3355052B73}"/>
              </a:ext>
            </a:extLst>
          </p:cNvPr>
          <p:cNvPicPr>
            <a:picLocks noChangeAspect="1"/>
          </p:cNvPicPr>
          <p:nvPr/>
        </p:nvPicPr>
        <p:blipFill rotWithShape="1">
          <a:blip r:embed="rId5">
            <a:extLst>
              <a:ext uri="{28A0092B-C50C-407E-A947-70E740481C1C}">
                <a14:useLocalDpi xmlns:a14="http://schemas.microsoft.com/office/drawing/2010/main" val="0"/>
              </a:ext>
            </a:extLst>
          </a:blip>
          <a:srcRect t="641" b="602"/>
          <a:stretch/>
        </p:blipFill>
        <p:spPr>
          <a:xfrm>
            <a:off x="3521359" y="3626939"/>
            <a:ext cx="2775810" cy="1564640"/>
          </a:xfrm>
          <a:prstGeom prst="rect">
            <a:avLst/>
          </a:prstGeom>
          <a:ln w="19050">
            <a:solidFill>
              <a:schemeClr val="bg1">
                <a:lumMod val="75000"/>
              </a:schemeClr>
            </a:solidFill>
          </a:ln>
        </p:spPr>
      </p:pic>
      <p:sp>
        <p:nvSpPr>
          <p:cNvPr id="32" name="四角形: 角を丸くする 31">
            <a:extLst>
              <a:ext uri="{FF2B5EF4-FFF2-40B4-BE49-F238E27FC236}">
                <a16:creationId xmlns:a16="http://schemas.microsoft.com/office/drawing/2014/main" id="{2655CB51-ED01-99EA-CD40-C8CCED8141CB}"/>
              </a:ext>
            </a:extLst>
          </p:cNvPr>
          <p:cNvSpPr/>
          <p:nvPr/>
        </p:nvSpPr>
        <p:spPr>
          <a:xfrm>
            <a:off x="4907280" y="4952999"/>
            <a:ext cx="533399" cy="19431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3">
            <a:extLst>
              <a:ext uri="{FF2B5EF4-FFF2-40B4-BE49-F238E27FC236}">
                <a16:creationId xmlns:a16="http://schemas.microsoft.com/office/drawing/2014/main" id="{4EFC335C-309E-B96E-D404-CE4EC4C14942}"/>
              </a:ext>
            </a:extLst>
          </p:cNvPr>
          <p:cNvSpPr txBox="1">
            <a:spLocks/>
          </p:cNvSpPr>
          <p:nvPr/>
        </p:nvSpPr>
        <p:spPr>
          <a:xfrm>
            <a:off x="471487" y="5840578"/>
            <a:ext cx="2860991" cy="220558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承認画面にて承認する申請の✕アイコンをクリックします。</a:t>
            </a:r>
            <a:br>
              <a:rPr lang="en-US" altLang="ja-JP" sz="1000" dirty="0"/>
            </a:br>
            <a:br>
              <a:rPr lang="en-US" altLang="ja-JP" sz="1000" dirty="0"/>
            </a:br>
            <a:br>
              <a:rPr lang="en-US" altLang="ja-JP" sz="1000" dirty="0"/>
            </a:br>
            <a:br>
              <a:rPr lang="en-US" altLang="ja-JP" sz="1000" dirty="0"/>
            </a:br>
            <a:br>
              <a:rPr lang="en-US" altLang="ja-JP" sz="1000" dirty="0"/>
            </a:br>
            <a:br>
              <a:rPr lang="en-US" altLang="ja-JP" sz="1000" dirty="0"/>
            </a:br>
            <a:br>
              <a:rPr lang="en-US" altLang="ja-JP" sz="1000" dirty="0"/>
            </a:br>
            <a:endParaRPr lang="en-US" altLang="ja-JP" sz="1000" dirty="0"/>
          </a:p>
          <a:p>
            <a:pPr marL="266700" lvl="1" indent="-266700">
              <a:buFont typeface="+mj-lt"/>
              <a:buAutoNum type="arabicPeriod"/>
            </a:pPr>
            <a:r>
              <a:rPr lang="ja-JP" altLang="en-US" sz="1000" dirty="0"/>
              <a:t>申請確認ポップアップが表示されます。</a:t>
            </a:r>
            <a:endParaRPr lang="en-US" altLang="ja-JP" sz="1000" dirty="0"/>
          </a:p>
          <a:p>
            <a:pPr marL="266700" lvl="1" indent="-266700">
              <a:buFont typeface="+mj-lt"/>
              <a:buAutoNum type="arabicPeriod"/>
            </a:pPr>
            <a:r>
              <a:rPr lang="ja-JP" altLang="en-US" sz="1000" dirty="0"/>
              <a:t>申請内容を確認し、差し戻す場合は「メッセージ」欄にコメントを記入します。</a:t>
            </a:r>
            <a:endParaRPr lang="en-US" altLang="ja-JP" sz="1000" dirty="0"/>
          </a:p>
          <a:p>
            <a:pPr marL="266700" lvl="1" indent="-266700">
              <a:buFont typeface="+mj-lt"/>
              <a:buAutoNum type="arabicPeriod"/>
            </a:pPr>
            <a:r>
              <a:rPr lang="ja-JP" altLang="en-US" sz="1000" dirty="0"/>
              <a:t>「差し戻し」ボタンをクリックし、</a:t>
            </a:r>
            <a:br>
              <a:rPr lang="en-US" altLang="ja-JP" sz="1000" dirty="0"/>
            </a:br>
            <a:r>
              <a:rPr lang="ja-JP" altLang="en-US" sz="1000" dirty="0"/>
              <a:t>申請の差し戻しを完了します。</a:t>
            </a:r>
            <a:endParaRPr lang="en-US" altLang="ja-JP" sz="1000" dirty="0"/>
          </a:p>
        </p:txBody>
      </p:sp>
      <p:pic>
        <p:nvPicPr>
          <p:cNvPr id="34" name="コンテンツ プレースホルダー 22" descr="グラフィカル ユーザー インターフェイス, アプリケーション, テーブル&#10;&#10;自動的に生成された説明">
            <a:extLst>
              <a:ext uri="{FF2B5EF4-FFF2-40B4-BE49-F238E27FC236}">
                <a16:creationId xmlns:a16="http://schemas.microsoft.com/office/drawing/2014/main" id="{B37BFB59-A5FB-5207-5F9B-970EA82D1DE5}"/>
              </a:ext>
            </a:extLst>
          </p:cNvPr>
          <p:cNvPicPr>
            <a:picLocks noChangeAspect="1"/>
          </p:cNvPicPr>
          <p:nvPr/>
        </p:nvPicPr>
        <p:blipFill rotWithShape="1">
          <a:blip r:embed="rId4">
            <a:extLst>
              <a:ext uri="{28A0092B-C50C-407E-A947-70E740481C1C}">
                <a14:useLocalDpi xmlns:a14="http://schemas.microsoft.com/office/drawing/2010/main" val="0"/>
              </a:ext>
            </a:extLst>
          </a:blip>
          <a:srcRect l="967" t="47661" r="68823" b="24864"/>
          <a:stretch/>
        </p:blipFill>
        <p:spPr>
          <a:xfrm>
            <a:off x="3521359" y="5861332"/>
            <a:ext cx="2775810" cy="1219221"/>
          </a:xfrm>
          <a:prstGeom prst="rect">
            <a:avLst/>
          </a:prstGeom>
          <a:ln w="19050">
            <a:solidFill>
              <a:schemeClr val="bg1">
                <a:lumMod val="75000"/>
              </a:schemeClr>
            </a:solidFill>
          </a:ln>
        </p:spPr>
      </p:pic>
      <p:grpSp>
        <p:nvGrpSpPr>
          <p:cNvPr id="35" name="グループ化 34">
            <a:extLst>
              <a:ext uri="{FF2B5EF4-FFF2-40B4-BE49-F238E27FC236}">
                <a16:creationId xmlns:a16="http://schemas.microsoft.com/office/drawing/2014/main" id="{EC51A6DD-28F9-50B3-F62F-79237B10C058}"/>
              </a:ext>
            </a:extLst>
          </p:cNvPr>
          <p:cNvGrpSpPr/>
          <p:nvPr/>
        </p:nvGrpSpPr>
        <p:grpSpPr>
          <a:xfrm>
            <a:off x="471487" y="5374691"/>
            <a:ext cx="5904947" cy="338554"/>
            <a:chOff x="481566" y="967740"/>
            <a:chExt cx="5904947" cy="338554"/>
          </a:xfrm>
        </p:grpSpPr>
        <p:sp>
          <p:nvSpPr>
            <p:cNvPr id="36" name="テキスト ボックス 35">
              <a:extLst>
                <a:ext uri="{FF2B5EF4-FFF2-40B4-BE49-F238E27FC236}">
                  <a16:creationId xmlns:a16="http://schemas.microsoft.com/office/drawing/2014/main" id="{E555DDEF-1079-59FB-57B1-7661B9954941}"/>
                </a:ext>
              </a:extLst>
            </p:cNvPr>
            <p:cNvSpPr txBox="1"/>
            <p:nvPr/>
          </p:nvSpPr>
          <p:spPr>
            <a:xfrm>
              <a:off x="481566" y="967740"/>
              <a:ext cx="5894867" cy="338554"/>
            </a:xfrm>
            <a:prstGeom prst="rect">
              <a:avLst/>
            </a:prstGeom>
            <a:noFill/>
          </p:spPr>
          <p:txBody>
            <a:bodyPr wrap="square" rtlCol="0">
              <a:noAutofit/>
            </a:bodyPr>
            <a:lstStyle/>
            <a:p>
              <a:r>
                <a:rPr kumimoji="1" lang="ja-JP" altLang="en-US" sz="1400" b="1" dirty="0"/>
                <a:t>申請を差し戻す</a:t>
              </a:r>
            </a:p>
          </p:txBody>
        </p:sp>
        <p:cxnSp>
          <p:nvCxnSpPr>
            <p:cNvPr id="37" name="直線コネクタ 36">
              <a:extLst>
                <a:ext uri="{FF2B5EF4-FFF2-40B4-BE49-F238E27FC236}">
                  <a16:creationId xmlns:a16="http://schemas.microsoft.com/office/drawing/2014/main" id="{CCB8057D-35CD-78DD-C816-86277EAD61EE}"/>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8" name="四角形: 角を丸くする 37">
            <a:extLst>
              <a:ext uri="{FF2B5EF4-FFF2-40B4-BE49-F238E27FC236}">
                <a16:creationId xmlns:a16="http://schemas.microsoft.com/office/drawing/2014/main" id="{9BEF839F-3D32-DF49-A607-B239275ECCE7}"/>
              </a:ext>
            </a:extLst>
          </p:cNvPr>
          <p:cNvSpPr/>
          <p:nvPr/>
        </p:nvSpPr>
        <p:spPr>
          <a:xfrm>
            <a:off x="4402996" y="6194733"/>
            <a:ext cx="270857" cy="272953"/>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コンテンツ プレースホルダー 22">
            <a:extLst>
              <a:ext uri="{FF2B5EF4-FFF2-40B4-BE49-F238E27FC236}">
                <a16:creationId xmlns:a16="http://schemas.microsoft.com/office/drawing/2014/main" id="{72A77254-350B-6A5A-3B6B-F32B2F1771ED}"/>
              </a:ext>
            </a:extLst>
          </p:cNvPr>
          <p:cNvPicPr>
            <a:picLocks noChangeAspect="1"/>
          </p:cNvPicPr>
          <p:nvPr/>
        </p:nvPicPr>
        <p:blipFill>
          <a:blip r:embed="rId6">
            <a:extLst>
              <a:ext uri="{28A0092B-C50C-407E-A947-70E740481C1C}">
                <a14:useLocalDpi xmlns:a14="http://schemas.microsoft.com/office/drawing/2010/main" val="0"/>
              </a:ext>
            </a:extLst>
          </a:blip>
          <a:srcRect t="602" b="602"/>
          <a:stretch/>
        </p:blipFill>
        <p:spPr>
          <a:xfrm>
            <a:off x="3521359" y="7263665"/>
            <a:ext cx="2775810" cy="1564640"/>
          </a:xfrm>
          <a:prstGeom prst="rect">
            <a:avLst/>
          </a:prstGeom>
          <a:ln w="19050">
            <a:solidFill>
              <a:schemeClr val="bg1">
                <a:lumMod val="75000"/>
              </a:schemeClr>
            </a:solidFill>
          </a:ln>
        </p:spPr>
      </p:pic>
      <p:sp>
        <p:nvSpPr>
          <p:cNvPr id="40" name="四角形: 角を丸くする 39">
            <a:extLst>
              <a:ext uri="{FF2B5EF4-FFF2-40B4-BE49-F238E27FC236}">
                <a16:creationId xmlns:a16="http://schemas.microsoft.com/office/drawing/2014/main" id="{E0AADDAB-2600-C967-4C19-C6E0CFB2D10C}"/>
              </a:ext>
            </a:extLst>
          </p:cNvPr>
          <p:cNvSpPr/>
          <p:nvPr/>
        </p:nvSpPr>
        <p:spPr>
          <a:xfrm>
            <a:off x="4907280" y="8589725"/>
            <a:ext cx="533399" cy="19431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3FDE439-B2B0-2576-28EC-954911282A0E}"/>
              </a:ext>
            </a:extLst>
          </p:cNvPr>
          <p:cNvSpPr txBox="1"/>
          <p:nvPr/>
        </p:nvSpPr>
        <p:spPr>
          <a:xfrm>
            <a:off x="4264613" y="8130758"/>
            <a:ext cx="1538779" cy="338554"/>
          </a:xfrm>
          <a:prstGeom prst="rect">
            <a:avLst/>
          </a:prstGeom>
          <a:solidFill>
            <a:schemeClr val="bg1">
              <a:alpha val="50000"/>
            </a:schemeClr>
          </a:solidFill>
          <a:ln>
            <a:noFill/>
          </a:ln>
        </p:spPr>
        <p:txBody>
          <a:bodyPr wrap="none" rtlCol="0">
            <a:noAutofit/>
          </a:bodyPr>
          <a:lstStyle/>
          <a:p>
            <a:r>
              <a:rPr kumimoji="1" lang="ja-JP" altLang="en-US" sz="800" b="1" dirty="0">
                <a:solidFill>
                  <a:schemeClr val="bg1">
                    <a:lumMod val="50000"/>
                  </a:schemeClr>
                </a:solidFill>
              </a:rPr>
              <a:t>差し戻しの場合、</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メッセージは必須となります。</a:t>
            </a:r>
          </a:p>
        </p:txBody>
      </p:sp>
    </p:spTree>
    <p:extLst>
      <p:ext uri="{BB962C8B-B14F-4D97-AF65-F5344CB8AC3E}">
        <p14:creationId xmlns:p14="http://schemas.microsoft.com/office/powerpoint/2010/main" val="194083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3">
            <a:extLst>
              <a:ext uri="{FF2B5EF4-FFF2-40B4-BE49-F238E27FC236}">
                <a16:creationId xmlns:a16="http://schemas.microsoft.com/office/drawing/2014/main" id="{825BCE81-B472-3E4B-A9B3-AEF07CB462CC}"/>
              </a:ext>
            </a:extLst>
          </p:cNvPr>
          <p:cNvSpPr txBox="1">
            <a:spLocks/>
          </p:cNvSpPr>
          <p:nvPr/>
        </p:nvSpPr>
        <p:spPr>
          <a:xfrm>
            <a:off x="471488" y="4072935"/>
            <a:ext cx="5915025" cy="4184170"/>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b="1" dirty="0"/>
              <a:t>対象年月の選択</a:t>
            </a:r>
            <a:br>
              <a:rPr lang="en-US" altLang="ja-JP" dirty="0"/>
            </a:br>
            <a:r>
              <a:rPr lang="ja-JP" altLang="en-US" sz="1000" b="0" dirty="0"/>
              <a:t>画面上の申請の該当年月を表示しています。</a:t>
            </a:r>
            <a:br>
              <a:rPr lang="en-US" altLang="ja-JP" sz="1000" b="0" dirty="0"/>
            </a:br>
            <a:r>
              <a:rPr lang="ja-JP" altLang="en-US" sz="1000" b="0" dirty="0"/>
              <a:t>「＜」「＞」で前月・翌月の勤務表に切り替わります。</a:t>
            </a:r>
            <a:br>
              <a:rPr lang="en-US" altLang="ja-JP" sz="1000" b="0" dirty="0"/>
            </a:br>
            <a:r>
              <a:rPr lang="ja-JP" altLang="en-US" sz="1000" b="0" dirty="0"/>
              <a:t>年月横の▼をクリックして、ポップアップ上から年月を選択できます。</a:t>
            </a:r>
          </a:p>
          <a:p>
            <a:pPr>
              <a:lnSpc>
                <a:spcPct val="150000"/>
              </a:lnSpc>
            </a:pPr>
            <a:r>
              <a:rPr lang="ja-JP" altLang="en-US" b="1" dirty="0"/>
              <a:t>申請種別タブ</a:t>
            </a:r>
            <a:br>
              <a:rPr lang="en-US" altLang="ja-JP" sz="1150" b="1" dirty="0"/>
            </a:br>
            <a:r>
              <a:rPr lang="ja-JP" altLang="en-US" sz="1000" b="0" dirty="0"/>
              <a:t>「シフト」「勤務表」「打刻修正」「勤怠」「休暇」「残業」「</a:t>
            </a:r>
            <a:r>
              <a:rPr lang="en-US" altLang="ja-JP" sz="1000" b="0" dirty="0"/>
              <a:t>MTG</a:t>
            </a:r>
            <a:r>
              <a:rPr lang="ja-JP" altLang="en-US" sz="1000" b="0" dirty="0"/>
              <a:t>」「通勤交通費」「経費精算」「購買申請」から任意のタブをクリックします。</a:t>
            </a:r>
            <a:br>
              <a:rPr lang="en-US" altLang="ja-JP" sz="1050" b="0" dirty="0"/>
            </a:br>
            <a:r>
              <a:rPr lang="en-US" altLang="ja-JP" sz="900" b="0" dirty="0">
                <a:solidFill>
                  <a:schemeClr val="bg1">
                    <a:lumMod val="50000"/>
                  </a:schemeClr>
                </a:solidFill>
              </a:rPr>
              <a:t>※</a:t>
            </a:r>
            <a:r>
              <a:rPr lang="ja-JP" altLang="en-US" sz="900" b="0" dirty="0">
                <a:solidFill>
                  <a:schemeClr val="bg1">
                    <a:lumMod val="50000"/>
                  </a:schemeClr>
                </a:solidFill>
              </a:rPr>
              <a:t>企業設定・権限設定によっては表示されないタブがございます。</a:t>
            </a:r>
            <a:endParaRPr lang="en-US" altLang="ja-JP" sz="1050" dirty="0"/>
          </a:p>
          <a:p>
            <a:pPr>
              <a:lnSpc>
                <a:spcPct val="150000"/>
              </a:lnSpc>
            </a:pPr>
            <a:r>
              <a:rPr lang="ja-JP" altLang="en-US" dirty="0"/>
              <a:t>フィルター</a:t>
            </a:r>
            <a:br>
              <a:rPr lang="en-US" altLang="ja-JP" b="1" dirty="0"/>
            </a:br>
            <a:r>
              <a:rPr lang="ja-JP" altLang="en-US" sz="1000" b="0" dirty="0"/>
              <a:t>承認ステータス・社員名等の社員情報で承認を絞り込むことができます。</a:t>
            </a:r>
            <a:br>
              <a:rPr lang="en-US" altLang="ja-JP" sz="1000" b="0" dirty="0"/>
            </a:br>
            <a:r>
              <a:rPr lang="ja-JP" altLang="en-US" sz="1000" b="0" dirty="0"/>
              <a:t>「詳細条件」をクリックして、より詳細な条件で絞り込むことができます。</a:t>
            </a:r>
            <a:endParaRPr lang="en-US" altLang="ja-JP" sz="1000" b="0" dirty="0"/>
          </a:p>
        </p:txBody>
      </p:sp>
      <p:graphicFrame>
        <p:nvGraphicFramePr>
          <p:cNvPr id="28" name="表 8">
            <a:extLst>
              <a:ext uri="{FF2B5EF4-FFF2-40B4-BE49-F238E27FC236}">
                <a16:creationId xmlns:a16="http://schemas.microsoft.com/office/drawing/2014/main" id="{C28D8B37-C51B-3E88-19C8-5164B6465583}"/>
              </a:ext>
            </a:extLst>
          </p:cNvPr>
          <p:cNvGraphicFramePr>
            <a:graphicFrameLocks noGrp="1"/>
          </p:cNvGraphicFramePr>
          <p:nvPr>
            <p:extLst>
              <p:ext uri="{D42A27DB-BD31-4B8C-83A1-F6EECF244321}">
                <p14:modId xmlns:p14="http://schemas.microsoft.com/office/powerpoint/2010/main" val="1201264521"/>
              </p:ext>
            </p:extLst>
          </p:nvPr>
        </p:nvGraphicFramePr>
        <p:xfrm>
          <a:off x="4463908" y="8135962"/>
          <a:ext cx="1251234" cy="1077363"/>
        </p:xfrm>
        <a:graphic>
          <a:graphicData uri="http://schemas.openxmlformats.org/drawingml/2006/table">
            <a:tbl>
              <a:tblPr firstRow="1" bandRow="1">
                <a:tableStyleId>{2D5ABB26-0587-4C30-8999-92F81FD0307C}</a:tableStyleId>
              </a:tblPr>
              <a:tblGrid>
                <a:gridCol w="349385">
                  <a:extLst>
                    <a:ext uri="{9D8B030D-6E8A-4147-A177-3AD203B41FA5}">
                      <a16:colId xmlns:a16="http://schemas.microsoft.com/office/drawing/2014/main" val="613603846"/>
                    </a:ext>
                  </a:extLst>
                </a:gridCol>
                <a:gridCol w="901849">
                  <a:extLst>
                    <a:ext uri="{9D8B030D-6E8A-4147-A177-3AD203B41FA5}">
                      <a16:colId xmlns:a16="http://schemas.microsoft.com/office/drawing/2014/main" val="1805834374"/>
                    </a:ext>
                  </a:extLst>
                </a:gridCol>
              </a:tblGrid>
              <a:tr h="347831">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詳細</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承認</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差し戻し</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pic>
        <p:nvPicPr>
          <p:cNvPr id="23" name="コンテンツ プレースホルダー 22" descr="グラフィカル ユーザー インターフェイス, アプリケーション, テーブル&#10;&#10;自動的に生成された説明">
            <a:extLst>
              <a:ext uri="{FF2B5EF4-FFF2-40B4-BE49-F238E27FC236}">
                <a16:creationId xmlns:a16="http://schemas.microsoft.com/office/drawing/2014/main" id="{0F914451-FD73-D54F-BF75-6F669E68F7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6250" y="1057758"/>
            <a:ext cx="5915025" cy="2856593"/>
          </a:xfrm>
          <a:ln w="19050">
            <a:solidFill>
              <a:schemeClr val="bg1">
                <a:lumMod val="75000"/>
              </a:schemeClr>
            </a:solidFill>
          </a:ln>
        </p:spPr>
      </p:pic>
      <p:grpSp>
        <p:nvGrpSpPr>
          <p:cNvPr id="16" name="グループ化 15">
            <a:extLst>
              <a:ext uri="{FF2B5EF4-FFF2-40B4-BE49-F238E27FC236}">
                <a16:creationId xmlns:a16="http://schemas.microsoft.com/office/drawing/2014/main" id="{56BFF0C7-F03C-CEDA-4826-0CA26689DB67}"/>
              </a:ext>
            </a:extLst>
          </p:cNvPr>
          <p:cNvGrpSpPr/>
          <p:nvPr/>
        </p:nvGrpSpPr>
        <p:grpSpPr>
          <a:xfrm>
            <a:off x="471487" y="616475"/>
            <a:ext cx="5904947" cy="338554"/>
            <a:chOff x="481566" y="967740"/>
            <a:chExt cx="5904947" cy="338554"/>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38554"/>
            </a:xfrm>
            <a:prstGeom prst="rect">
              <a:avLst/>
            </a:prstGeom>
            <a:noFill/>
          </p:spPr>
          <p:txBody>
            <a:bodyPr wrap="square" rtlCol="0">
              <a:noAutofit/>
            </a:bodyPr>
            <a:lstStyle/>
            <a:p>
              <a:r>
                <a:rPr kumimoji="1" lang="ja-JP" altLang="en-US" sz="1400" b="1" dirty="0"/>
                <a:t>承認画面の見方</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5</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grpSp>
        <p:nvGrpSpPr>
          <p:cNvPr id="29" name="グループ化 28">
            <a:extLst>
              <a:ext uri="{FF2B5EF4-FFF2-40B4-BE49-F238E27FC236}">
                <a16:creationId xmlns:a16="http://schemas.microsoft.com/office/drawing/2014/main" id="{0BE2BAF6-AFBC-2EAC-D464-C2A79A6D1ADE}"/>
              </a:ext>
            </a:extLst>
          </p:cNvPr>
          <p:cNvGrpSpPr/>
          <p:nvPr/>
        </p:nvGrpSpPr>
        <p:grpSpPr>
          <a:xfrm>
            <a:off x="4514318" y="8189561"/>
            <a:ext cx="239736" cy="969475"/>
            <a:chOff x="5250483" y="8160728"/>
            <a:chExt cx="239736" cy="969475"/>
          </a:xfrm>
        </p:grpSpPr>
        <p:pic>
          <p:nvPicPr>
            <p:cNvPr id="25" name="図 24">
              <a:extLst>
                <a:ext uri="{FF2B5EF4-FFF2-40B4-BE49-F238E27FC236}">
                  <a16:creationId xmlns:a16="http://schemas.microsoft.com/office/drawing/2014/main" id="{E3513A81-4A10-2D33-3461-8188518ED696}"/>
                </a:ext>
              </a:extLst>
            </p:cNvPr>
            <p:cNvPicPr>
              <a:picLocks noChangeAspect="1"/>
            </p:cNvPicPr>
            <p:nvPr/>
          </p:nvPicPr>
          <p:blipFill>
            <a:blip r:embed="rId5">
              <a:extLst>
                <a:ext uri="{28A0092B-C50C-407E-A947-70E740481C1C}">
                  <a14:useLocalDpi xmlns:a14="http://schemas.microsoft.com/office/drawing/2010/main" val="0"/>
                </a:ext>
              </a:extLst>
            </a:blip>
            <a:srcRect l="1275" r="1275"/>
            <a:stretch/>
          </p:blipFill>
          <p:spPr>
            <a:xfrm>
              <a:off x="5250483" y="8160728"/>
              <a:ext cx="239736" cy="243449"/>
            </a:xfrm>
            <a:prstGeom prst="rect">
              <a:avLst/>
            </a:prstGeom>
            <a:ln w="12700">
              <a:solidFill>
                <a:schemeClr val="bg1">
                  <a:lumMod val="75000"/>
                </a:schemeClr>
              </a:solidFill>
            </a:ln>
          </p:spPr>
        </p:pic>
        <p:pic>
          <p:nvPicPr>
            <p:cNvPr id="26" name="図 25">
              <a:extLst>
                <a:ext uri="{FF2B5EF4-FFF2-40B4-BE49-F238E27FC236}">
                  <a16:creationId xmlns:a16="http://schemas.microsoft.com/office/drawing/2014/main" id="{B65EBA5B-46D7-BE5A-79E5-DB7E66262D5B}"/>
                </a:ext>
              </a:extLst>
            </p:cNvPr>
            <p:cNvPicPr>
              <a:picLocks noChangeAspect="1"/>
            </p:cNvPicPr>
            <p:nvPr/>
          </p:nvPicPr>
          <p:blipFill>
            <a:blip r:embed="rId6">
              <a:extLst>
                <a:ext uri="{28A0092B-C50C-407E-A947-70E740481C1C}">
                  <a14:useLocalDpi xmlns:a14="http://schemas.microsoft.com/office/drawing/2010/main" val="0"/>
                </a:ext>
              </a:extLst>
            </a:blip>
            <a:srcRect l="1275" r="1275"/>
            <a:stretch/>
          </p:blipFill>
          <p:spPr>
            <a:xfrm>
              <a:off x="5250483" y="8540576"/>
              <a:ext cx="239736" cy="243449"/>
            </a:xfrm>
            <a:prstGeom prst="rect">
              <a:avLst/>
            </a:prstGeom>
            <a:ln w="12700">
              <a:solidFill>
                <a:schemeClr val="bg1">
                  <a:lumMod val="75000"/>
                </a:schemeClr>
              </a:solidFill>
            </a:ln>
          </p:spPr>
        </p:pic>
        <p:pic>
          <p:nvPicPr>
            <p:cNvPr id="27" name="図 26">
              <a:extLst>
                <a:ext uri="{FF2B5EF4-FFF2-40B4-BE49-F238E27FC236}">
                  <a16:creationId xmlns:a16="http://schemas.microsoft.com/office/drawing/2014/main" id="{FD3A21FE-7ACE-2805-E7FC-478115D2BA0E}"/>
                </a:ext>
              </a:extLst>
            </p:cNvPr>
            <p:cNvPicPr>
              <a:picLocks noChangeAspect="1"/>
            </p:cNvPicPr>
            <p:nvPr/>
          </p:nvPicPr>
          <p:blipFill>
            <a:blip r:embed="rId7">
              <a:extLst>
                <a:ext uri="{28A0092B-C50C-407E-A947-70E740481C1C}">
                  <a14:useLocalDpi xmlns:a14="http://schemas.microsoft.com/office/drawing/2010/main" val="0"/>
                </a:ext>
              </a:extLst>
            </a:blip>
            <a:srcRect l="763" r="763"/>
            <a:stretch/>
          </p:blipFill>
          <p:spPr>
            <a:xfrm>
              <a:off x="5250483" y="8886754"/>
              <a:ext cx="239736" cy="243449"/>
            </a:xfrm>
            <a:prstGeom prst="rect">
              <a:avLst/>
            </a:prstGeom>
            <a:ln w="12700">
              <a:solidFill>
                <a:schemeClr val="bg1">
                  <a:lumMod val="75000"/>
                </a:schemeClr>
              </a:solidFill>
            </a:ln>
          </p:spPr>
        </p:pic>
      </p:grpSp>
      <p:sp>
        <p:nvSpPr>
          <p:cNvPr id="2" name="テキスト ボックス 1">
            <a:extLst>
              <a:ext uri="{FF2B5EF4-FFF2-40B4-BE49-F238E27FC236}">
                <a16:creationId xmlns:a16="http://schemas.microsoft.com/office/drawing/2014/main" id="{DD8ECC00-4BD4-C081-97E9-4E13A1A07934}"/>
              </a:ext>
            </a:extLst>
          </p:cNvPr>
          <p:cNvSpPr txBox="1"/>
          <p:nvPr/>
        </p:nvSpPr>
        <p:spPr>
          <a:xfrm>
            <a:off x="1015317" y="1022239"/>
            <a:ext cx="1032939" cy="246221"/>
          </a:xfrm>
          <a:prstGeom prst="borderCallout1">
            <a:avLst>
              <a:gd name="adj1" fmla="val 101867"/>
              <a:gd name="adj2" fmla="val 10998"/>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対象年月の選択</a:t>
            </a:r>
          </a:p>
        </p:txBody>
      </p:sp>
      <p:sp>
        <p:nvSpPr>
          <p:cNvPr id="3" name="テキスト ボックス 2">
            <a:extLst>
              <a:ext uri="{FF2B5EF4-FFF2-40B4-BE49-F238E27FC236}">
                <a16:creationId xmlns:a16="http://schemas.microsoft.com/office/drawing/2014/main" id="{1F5974F2-46CB-C5F5-AD07-14BC007A4291}"/>
              </a:ext>
            </a:extLst>
          </p:cNvPr>
          <p:cNvSpPr txBox="1"/>
          <p:nvPr/>
        </p:nvSpPr>
        <p:spPr>
          <a:xfrm>
            <a:off x="4876434" y="1022239"/>
            <a:ext cx="865998" cy="246221"/>
          </a:xfrm>
          <a:prstGeom prst="borderCallout1">
            <a:avLst>
              <a:gd name="adj1" fmla="val 101867"/>
              <a:gd name="adj2" fmla="val 10998"/>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申請種別タブ</a:t>
            </a:r>
          </a:p>
        </p:txBody>
      </p:sp>
      <p:sp>
        <p:nvSpPr>
          <p:cNvPr id="4" name="テキスト ボックス 3">
            <a:extLst>
              <a:ext uri="{FF2B5EF4-FFF2-40B4-BE49-F238E27FC236}">
                <a16:creationId xmlns:a16="http://schemas.microsoft.com/office/drawing/2014/main" id="{A6B4AA36-23F8-1572-7876-BE0F5BA82917}"/>
              </a:ext>
            </a:extLst>
          </p:cNvPr>
          <p:cNvSpPr txBox="1"/>
          <p:nvPr/>
        </p:nvSpPr>
        <p:spPr>
          <a:xfrm>
            <a:off x="4541154" y="1869765"/>
            <a:ext cx="865998" cy="246221"/>
          </a:xfrm>
          <a:prstGeom prst="borderCallout1">
            <a:avLst>
              <a:gd name="adj1" fmla="val 50958"/>
              <a:gd name="adj2" fmla="val -353"/>
              <a:gd name="adj3" fmla="val 24962"/>
              <a:gd name="adj4" fmla="val -38047"/>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フィルター</a:t>
            </a:r>
          </a:p>
        </p:txBody>
      </p:sp>
      <p:sp>
        <p:nvSpPr>
          <p:cNvPr id="5" name="テキスト ボックス 4">
            <a:extLst>
              <a:ext uri="{FF2B5EF4-FFF2-40B4-BE49-F238E27FC236}">
                <a16:creationId xmlns:a16="http://schemas.microsoft.com/office/drawing/2014/main" id="{15DB5A0B-3158-D0CC-FBF4-FABB0C1629B8}"/>
              </a:ext>
            </a:extLst>
          </p:cNvPr>
          <p:cNvSpPr txBox="1"/>
          <p:nvPr/>
        </p:nvSpPr>
        <p:spPr>
          <a:xfrm>
            <a:off x="1182258" y="3317819"/>
            <a:ext cx="609966" cy="246221"/>
          </a:xfrm>
          <a:prstGeom prst="borderCallout1">
            <a:avLst>
              <a:gd name="adj1" fmla="val 410"/>
              <a:gd name="adj2" fmla="val 6100"/>
              <a:gd name="adj3" fmla="val -65818"/>
              <a:gd name="adj4" fmla="val 2136"/>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a:r>
              <a:rPr kumimoji="1" lang="ja-JP" altLang="en-US" sz="1000" b="1" dirty="0">
                <a:solidFill>
                  <a:schemeClr val="bg1">
                    <a:lumMod val="50000"/>
                  </a:schemeClr>
                </a:solidFill>
              </a:rPr>
              <a:t>操作欄</a:t>
            </a:r>
          </a:p>
        </p:txBody>
      </p:sp>
      <p:grpSp>
        <p:nvGrpSpPr>
          <p:cNvPr id="9" name="グラフィックス 9">
            <a:extLst>
              <a:ext uri="{FF2B5EF4-FFF2-40B4-BE49-F238E27FC236}">
                <a16:creationId xmlns:a16="http://schemas.microsoft.com/office/drawing/2014/main" id="{EAECD6D3-A8F4-B2B4-55D9-CCAF44AEE449}"/>
              </a:ext>
            </a:extLst>
          </p:cNvPr>
          <p:cNvGrpSpPr/>
          <p:nvPr/>
        </p:nvGrpSpPr>
        <p:grpSpPr>
          <a:xfrm>
            <a:off x="813978" y="6959152"/>
            <a:ext cx="5117030" cy="1000612"/>
            <a:chOff x="814440" y="5964289"/>
            <a:chExt cx="5117030" cy="1000612"/>
          </a:xfrm>
        </p:grpSpPr>
        <p:sp>
          <p:nvSpPr>
            <p:cNvPr id="10" name="フリーフォーム: 図形 9">
              <a:extLst>
                <a:ext uri="{FF2B5EF4-FFF2-40B4-BE49-F238E27FC236}">
                  <a16:creationId xmlns:a16="http://schemas.microsoft.com/office/drawing/2014/main" id="{A58A7BCE-58A3-061C-9DDC-7E11153CDE1A}"/>
                </a:ext>
              </a:extLst>
            </p:cNvPr>
            <p:cNvSpPr/>
            <p:nvPr userDrawn="1"/>
          </p:nvSpPr>
          <p:spPr>
            <a:xfrm>
              <a:off x="814440" y="6048307"/>
              <a:ext cx="5117030" cy="916594"/>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noAutofit/>
            </a:bodyPr>
            <a:lstStyle/>
            <a:p>
              <a:pPr algn="l"/>
              <a:r>
                <a:rPr lang="ja-JP" altLang="en-US" sz="900" b="1" dirty="0"/>
                <a:t>担当ステップのみ表示</a:t>
              </a:r>
              <a:endParaRPr lang="en-US" altLang="ja-JP" sz="900" b="1" dirty="0"/>
            </a:p>
            <a:p>
              <a:pPr algn="l"/>
              <a:endParaRPr lang="en-US" altLang="ja-JP" sz="400" b="1" dirty="0"/>
            </a:p>
            <a:p>
              <a:pPr algn="l"/>
              <a:r>
                <a:rPr lang="ja-JP" altLang="en-US" sz="900" dirty="0"/>
                <a:t>フィルター内の「担当ステップのみ表示」トグルを</a:t>
              </a:r>
              <a:r>
                <a:rPr lang="en-US" altLang="ja-JP" sz="900" dirty="0"/>
                <a:t>ON</a:t>
              </a:r>
              <a:r>
                <a:rPr lang="ja-JP" altLang="en-US" sz="900" dirty="0"/>
                <a:t>にすることで、</a:t>
              </a:r>
              <a:endParaRPr lang="en-US" altLang="ja-JP" sz="900" dirty="0"/>
            </a:p>
            <a:p>
              <a:pPr algn="l"/>
              <a:r>
                <a:rPr lang="ja-JP" altLang="en-US" sz="900" dirty="0"/>
                <a:t>自身が申請の承認・差し戻し担当となっている申請のみに絞りこんで表示することが可能です。</a:t>
              </a:r>
            </a:p>
          </p:txBody>
        </p:sp>
        <p:sp>
          <p:nvSpPr>
            <p:cNvPr id="11" name="フリーフォーム: 図形 10">
              <a:extLst>
                <a:ext uri="{FF2B5EF4-FFF2-40B4-BE49-F238E27FC236}">
                  <a16:creationId xmlns:a16="http://schemas.microsoft.com/office/drawing/2014/main" id="{0D9F0A60-9C99-763E-05EB-4B8F4F730F02}"/>
                </a:ext>
              </a:extLst>
            </p:cNvPr>
            <p:cNvSpPr/>
            <p:nvPr/>
          </p:nvSpPr>
          <p:spPr>
            <a:xfrm>
              <a:off x="92745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noAutofit/>
            </a:bodyPr>
            <a:lstStyle/>
            <a:p>
              <a:endParaRPr lang="ja-JP" altLang="en-US"/>
            </a:p>
          </p:txBody>
        </p:sp>
        <p:sp>
          <p:nvSpPr>
            <p:cNvPr id="14" name="フリーフォーム: 図形 13">
              <a:extLst>
                <a:ext uri="{FF2B5EF4-FFF2-40B4-BE49-F238E27FC236}">
                  <a16:creationId xmlns:a16="http://schemas.microsoft.com/office/drawing/2014/main" id="{0E1E2EF0-2A5E-5021-E876-EF16BFED3DCA}"/>
                </a:ext>
              </a:extLst>
            </p:cNvPr>
            <p:cNvSpPr/>
            <p:nvPr/>
          </p:nvSpPr>
          <p:spPr>
            <a:xfrm>
              <a:off x="110242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noAutofit/>
            </a:bodyPr>
            <a:lstStyle/>
            <a:p>
              <a:endParaRPr lang="ja-JP" altLang="en-US"/>
            </a:p>
          </p:txBody>
        </p:sp>
        <p:sp>
          <p:nvSpPr>
            <p:cNvPr id="19" name="フリーフォーム: 図形 18">
              <a:extLst>
                <a:ext uri="{FF2B5EF4-FFF2-40B4-BE49-F238E27FC236}">
                  <a16:creationId xmlns:a16="http://schemas.microsoft.com/office/drawing/2014/main" id="{E59561E8-B8E3-EFBE-0933-5B34FD9B02D5}"/>
                </a:ext>
              </a:extLst>
            </p:cNvPr>
            <p:cNvSpPr/>
            <p:nvPr/>
          </p:nvSpPr>
          <p:spPr>
            <a:xfrm>
              <a:off x="120215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noAutofit/>
            </a:bodyPr>
            <a:lstStyle/>
            <a:p>
              <a:endParaRPr lang="ja-JP" altLang="en-US"/>
            </a:p>
          </p:txBody>
        </p:sp>
        <p:sp>
          <p:nvSpPr>
            <p:cNvPr id="20" name="フリーフォーム: 図形 19">
              <a:extLst>
                <a:ext uri="{FF2B5EF4-FFF2-40B4-BE49-F238E27FC236}">
                  <a16:creationId xmlns:a16="http://schemas.microsoft.com/office/drawing/2014/main" id="{5288212E-5A88-3486-9FCF-C15584E5139D}"/>
                </a:ext>
              </a:extLst>
            </p:cNvPr>
            <p:cNvSpPr/>
            <p:nvPr/>
          </p:nvSpPr>
          <p:spPr>
            <a:xfrm>
              <a:off x="133078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noAutofit/>
            </a:bodyPr>
            <a:lstStyle/>
            <a:p>
              <a:endParaRPr lang="ja-JP" altLang="en-US"/>
            </a:p>
          </p:txBody>
        </p:sp>
        <p:sp>
          <p:nvSpPr>
            <p:cNvPr id="22" name="フリーフォーム: 図形 21">
              <a:extLst>
                <a:ext uri="{FF2B5EF4-FFF2-40B4-BE49-F238E27FC236}">
                  <a16:creationId xmlns:a16="http://schemas.microsoft.com/office/drawing/2014/main" id="{3AA58BA9-FCC3-5D45-254F-4D016C7FED72}"/>
                </a:ext>
              </a:extLst>
            </p:cNvPr>
            <p:cNvSpPr/>
            <p:nvPr/>
          </p:nvSpPr>
          <p:spPr>
            <a:xfrm>
              <a:off x="138117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noAutofit/>
            </a:bodyPr>
            <a:lstStyle/>
            <a:p>
              <a:endParaRPr lang="ja-JP" altLang="en-US"/>
            </a:p>
          </p:txBody>
        </p:sp>
        <p:sp>
          <p:nvSpPr>
            <p:cNvPr id="30" name="フリーフォーム: 図形 29">
              <a:extLst>
                <a:ext uri="{FF2B5EF4-FFF2-40B4-BE49-F238E27FC236}">
                  <a16:creationId xmlns:a16="http://schemas.microsoft.com/office/drawing/2014/main" id="{38AEF526-3441-2AED-315C-AB1E938267C8}"/>
                </a:ext>
              </a:extLst>
            </p:cNvPr>
            <p:cNvSpPr/>
            <p:nvPr/>
          </p:nvSpPr>
          <p:spPr>
            <a:xfrm>
              <a:off x="149130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noAutofit/>
            </a:bodyPr>
            <a:lstStyle/>
            <a:p>
              <a:endParaRPr lang="ja-JP" altLang="en-US"/>
            </a:p>
          </p:txBody>
        </p:sp>
        <p:sp>
          <p:nvSpPr>
            <p:cNvPr id="31" name="フリーフォーム: 図形 30">
              <a:extLst>
                <a:ext uri="{FF2B5EF4-FFF2-40B4-BE49-F238E27FC236}">
                  <a16:creationId xmlns:a16="http://schemas.microsoft.com/office/drawing/2014/main" id="{94724B93-C115-8352-FA03-5EDC6ADFB7D8}"/>
                </a:ext>
              </a:extLst>
            </p:cNvPr>
            <p:cNvSpPr/>
            <p:nvPr/>
          </p:nvSpPr>
          <p:spPr>
            <a:xfrm>
              <a:off x="110253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noAutofit/>
            </a:bodyPr>
            <a:lstStyle/>
            <a:p>
              <a:endParaRPr lang="ja-JP" altLang="en-US"/>
            </a:p>
          </p:txBody>
        </p:sp>
      </p:grpSp>
      <p:sp>
        <p:nvSpPr>
          <p:cNvPr id="34" name="コンテンツ プレースホルダー 3">
            <a:extLst>
              <a:ext uri="{FF2B5EF4-FFF2-40B4-BE49-F238E27FC236}">
                <a16:creationId xmlns:a16="http://schemas.microsoft.com/office/drawing/2014/main" id="{06EABADF-2C1A-517B-4048-B2C900089271}"/>
              </a:ext>
            </a:extLst>
          </p:cNvPr>
          <p:cNvSpPr txBox="1">
            <a:spLocks/>
          </p:cNvSpPr>
          <p:nvPr/>
        </p:nvSpPr>
        <p:spPr>
          <a:xfrm>
            <a:off x="479948" y="8209261"/>
            <a:ext cx="5915025" cy="81902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dirty="0"/>
              <a:t>操作 欄</a:t>
            </a:r>
            <a:br>
              <a:rPr lang="en-US" altLang="ja-JP" dirty="0"/>
            </a:br>
            <a:r>
              <a:rPr lang="ja-JP" altLang="en-US" sz="1000" b="0" dirty="0"/>
              <a:t>各アイコンボタンから申請の操作を行うことができます。</a:t>
            </a:r>
            <a:r>
              <a:rPr lang="ja-JP" altLang="en-US" sz="900" b="0" dirty="0"/>
              <a:t>　</a:t>
            </a:r>
          </a:p>
        </p:txBody>
      </p:sp>
    </p:spTree>
    <p:extLst>
      <p:ext uri="{BB962C8B-B14F-4D97-AF65-F5344CB8AC3E}">
        <p14:creationId xmlns:p14="http://schemas.microsoft.com/office/powerpoint/2010/main" val="313504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6BFF0C7-F03C-CEDA-4826-0CA26689DB67}"/>
              </a:ext>
            </a:extLst>
          </p:cNvPr>
          <p:cNvGrpSpPr/>
          <p:nvPr/>
        </p:nvGrpSpPr>
        <p:grpSpPr>
          <a:xfrm>
            <a:off x="471487" y="616475"/>
            <a:ext cx="5904947" cy="338554"/>
            <a:chOff x="481566" y="967740"/>
            <a:chExt cx="5904947" cy="338554"/>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38554"/>
            </a:xfrm>
            <a:prstGeom prst="rect">
              <a:avLst/>
            </a:prstGeom>
            <a:noFill/>
          </p:spPr>
          <p:txBody>
            <a:bodyPr wrap="square" rtlCol="0">
              <a:noAutofit/>
            </a:bodyPr>
            <a:lstStyle/>
            <a:p>
              <a:r>
                <a:rPr kumimoji="1" lang="ja-JP" altLang="en-US" sz="1400" b="1" dirty="0"/>
                <a:t>申請を一括で承認・差し戻しする</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6</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pic>
        <p:nvPicPr>
          <p:cNvPr id="8" name="コンテンツ プレースホルダー 22">
            <a:extLst>
              <a:ext uri="{FF2B5EF4-FFF2-40B4-BE49-F238E27FC236}">
                <a16:creationId xmlns:a16="http://schemas.microsoft.com/office/drawing/2014/main" id="{E1EACE30-77C6-CE4B-5205-DA5724F8CC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518" b="4518"/>
          <a:stretch/>
        </p:blipFill>
        <p:spPr>
          <a:xfrm>
            <a:off x="3796696" y="1087400"/>
            <a:ext cx="2225136" cy="977348"/>
          </a:xfrm>
          <a:ln w="19050">
            <a:solidFill>
              <a:schemeClr val="bg1">
                <a:lumMod val="75000"/>
              </a:schemeClr>
            </a:solidFill>
          </a:ln>
        </p:spPr>
      </p:pic>
      <p:sp>
        <p:nvSpPr>
          <p:cNvPr id="12" name="四角形: 角を丸くする 11">
            <a:extLst>
              <a:ext uri="{FF2B5EF4-FFF2-40B4-BE49-F238E27FC236}">
                <a16:creationId xmlns:a16="http://schemas.microsoft.com/office/drawing/2014/main" id="{3BF38360-6ECF-5781-4588-D8C8CB54DE4B}"/>
              </a:ext>
            </a:extLst>
          </p:cNvPr>
          <p:cNvSpPr/>
          <p:nvPr/>
        </p:nvSpPr>
        <p:spPr>
          <a:xfrm>
            <a:off x="4190145" y="2569307"/>
            <a:ext cx="270857" cy="272953"/>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コンテンツ プレースホルダー 22">
            <a:extLst>
              <a:ext uri="{FF2B5EF4-FFF2-40B4-BE49-F238E27FC236}">
                <a16:creationId xmlns:a16="http://schemas.microsoft.com/office/drawing/2014/main" id="{D8784F50-8781-21BA-8D76-5C5226B0F8A0}"/>
              </a:ext>
            </a:extLst>
          </p:cNvPr>
          <p:cNvPicPr>
            <a:picLocks noChangeAspect="1"/>
          </p:cNvPicPr>
          <p:nvPr/>
        </p:nvPicPr>
        <p:blipFill rotWithShape="1">
          <a:blip r:embed="rId3">
            <a:extLst>
              <a:ext uri="{28A0092B-C50C-407E-A947-70E740481C1C}">
                <a14:useLocalDpi xmlns:a14="http://schemas.microsoft.com/office/drawing/2010/main" val="0"/>
              </a:ext>
            </a:extLst>
          </a:blip>
          <a:srcRect t="338" b="71"/>
          <a:stretch/>
        </p:blipFill>
        <p:spPr>
          <a:xfrm>
            <a:off x="3790547" y="3934753"/>
            <a:ext cx="2254653" cy="1318331"/>
          </a:xfrm>
          <a:prstGeom prst="rect">
            <a:avLst/>
          </a:prstGeom>
          <a:ln w="19050">
            <a:solidFill>
              <a:schemeClr val="bg1">
                <a:lumMod val="75000"/>
              </a:schemeClr>
            </a:solidFill>
          </a:ln>
        </p:spPr>
      </p:pic>
      <p:sp>
        <p:nvSpPr>
          <p:cNvPr id="32" name="四角形: 角を丸くする 31">
            <a:extLst>
              <a:ext uri="{FF2B5EF4-FFF2-40B4-BE49-F238E27FC236}">
                <a16:creationId xmlns:a16="http://schemas.microsoft.com/office/drawing/2014/main" id="{AD05A21A-6558-5C61-DF90-8F7A7D29DA3F}"/>
              </a:ext>
            </a:extLst>
          </p:cNvPr>
          <p:cNvSpPr/>
          <p:nvPr/>
        </p:nvSpPr>
        <p:spPr>
          <a:xfrm>
            <a:off x="4917873" y="5058773"/>
            <a:ext cx="436447" cy="171087"/>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3">
            <a:extLst>
              <a:ext uri="{FF2B5EF4-FFF2-40B4-BE49-F238E27FC236}">
                <a16:creationId xmlns:a16="http://schemas.microsoft.com/office/drawing/2014/main" id="{50D68DDB-903E-BA33-4362-5B22D9D1958E}"/>
              </a:ext>
            </a:extLst>
          </p:cNvPr>
          <p:cNvSpPr txBox="1">
            <a:spLocks/>
          </p:cNvSpPr>
          <p:nvPr/>
        </p:nvSpPr>
        <p:spPr>
          <a:xfrm>
            <a:off x="471487" y="1028328"/>
            <a:ext cx="2860991" cy="4030445"/>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4">
                  <a:extLst>
                    <a:ext uri="{96DAC541-7B7A-43D3-8B79-37D633B846F1}">
                      <asvg:svgBlip xmlns:asvg="http://schemas.microsoft.com/office/drawing/2016/SVG/main" r:embed="rId5"/>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承認画面にて一括で承認したい申請の「選択」欄のチェックボックスをクリックしてチェックを付けます。</a:t>
            </a:r>
            <a:br>
              <a:rPr lang="en-US" altLang="ja-JP" sz="1000" dirty="0"/>
            </a:br>
            <a:r>
              <a:rPr lang="en-US" altLang="ja-JP" sz="900" dirty="0">
                <a:solidFill>
                  <a:schemeClr val="bg1">
                    <a:lumMod val="50000"/>
                  </a:schemeClr>
                </a:solidFill>
              </a:rPr>
              <a:t>※</a:t>
            </a:r>
            <a:r>
              <a:rPr lang="ja-JP" altLang="en-US" sz="900" dirty="0">
                <a:solidFill>
                  <a:schemeClr val="bg1">
                    <a:lumMod val="50000"/>
                  </a:schemeClr>
                </a:solidFill>
              </a:rPr>
              <a:t>最上部「選択」リンクをクリックすると、表示されている選択可能な申請が全て選択されます。</a:t>
            </a:r>
            <a:br>
              <a:rPr lang="en-US" altLang="ja-JP" sz="1000" dirty="0"/>
            </a:br>
            <a:br>
              <a:rPr lang="en-US" altLang="ja-JP" sz="1000" dirty="0"/>
            </a:br>
            <a:endParaRPr lang="en-US" altLang="ja-JP" sz="1000" dirty="0"/>
          </a:p>
          <a:p>
            <a:pPr marL="266700" lvl="1" indent="-266700">
              <a:buFont typeface="+mj-lt"/>
              <a:buAutoNum type="arabicPeriod"/>
            </a:pPr>
            <a:r>
              <a:rPr lang="ja-JP" altLang="en-US" sz="1000" dirty="0"/>
              <a:t>チェックボックスを</a:t>
            </a:r>
            <a:r>
              <a:rPr lang="en-US" altLang="ja-JP" sz="1000" dirty="0"/>
              <a:t>1</a:t>
            </a:r>
            <a:r>
              <a:rPr lang="ja-JP" altLang="en-US" sz="1000" dirty="0"/>
              <a:t>つ以上チェックを付けると申請の一括編集パネルが表示されます。</a:t>
            </a:r>
            <a:endParaRPr lang="en-US" altLang="ja-JP" sz="1000" dirty="0"/>
          </a:p>
          <a:p>
            <a:pPr marL="266700" lvl="1" indent="-266700">
              <a:buFont typeface="+mj-lt"/>
              <a:buAutoNum type="arabicPeriod"/>
            </a:pPr>
            <a:r>
              <a:rPr lang="ja-JP" altLang="en-US" sz="1000" dirty="0"/>
              <a:t>一括で承認・差し戻ししたい申請を選択し終えたら「承認」ボタン、または「差し戻し」ボタンをクリックします。</a:t>
            </a:r>
            <a:br>
              <a:rPr lang="en-US" altLang="ja-JP" sz="1000" dirty="0"/>
            </a:br>
            <a:r>
              <a:rPr lang="en-US" altLang="ja-JP" sz="900" dirty="0">
                <a:solidFill>
                  <a:schemeClr val="bg1">
                    <a:lumMod val="50000"/>
                  </a:schemeClr>
                </a:solidFill>
              </a:rPr>
              <a:t>※</a:t>
            </a:r>
            <a:r>
              <a:rPr lang="ja-JP" altLang="en-US" sz="900" dirty="0">
                <a:solidFill>
                  <a:schemeClr val="bg1">
                    <a:lumMod val="50000"/>
                  </a:schemeClr>
                </a:solidFill>
              </a:rPr>
              <a:t>承認・差し戻しは一度の一括操作でどちら一方のみ行うことができます。</a:t>
            </a:r>
            <a:endParaRPr lang="en-US" altLang="ja-JP" sz="900" dirty="0">
              <a:solidFill>
                <a:schemeClr val="bg1">
                  <a:lumMod val="50000"/>
                </a:schemeClr>
              </a:solidFill>
            </a:endParaRPr>
          </a:p>
          <a:p>
            <a:pPr marL="266700" lvl="1" indent="-266700">
              <a:buFont typeface="+mj-lt"/>
              <a:buAutoNum type="arabicPeriod"/>
            </a:pPr>
            <a:endParaRPr lang="en-US" altLang="ja-JP" sz="900" dirty="0">
              <a:solidFill>
                <a:schemeClr val="bg1">
                  <a:lumMod val="50000"/>
                </a:schemeClr>
              </a:solidFill>
            </a:endParaRPr>
          </a:p>
          <a:p>
            <a:pPr marL="266700" lvl="1" indent="-266700">
              <a:buFont typeface="+mj-lt"/>
              <a:buAutoNum type="arabicPeriod"/>
            </a:pPr>
            <a:endParaRPr lang="en-US" altLang="ja-JP" sz="900" dirty="0">
              <a:solidFill>
                <a:schemeClr val="bg1">
                  <a:lumMod val="50000"/>
                </a:schemeClr>
              </a:solidFill>
            </a:endParaRPr>
          </a:p>
          <a:p>
            <a:pPr marL="266700" lvl="1" indent="-266700">
              <a:buFont typeface="+mj-lt"/>
              <a:buAutoNum type="arabicPeriod"/>
            </a:pPr>
            <a:r>
              <a:rPr lang="ja-JP" altLang="en-US" sz="1000" dirty="0"/>
              <a:t>表示された申請確認ポップアップの内容を確認し、必要時応じて「メッセージ」欄にコメントを記入します。</a:t>
            </a:r>
            <a:endParaRPr lang="en-US" altLang="ja-JP" sz="1000" dirty="0"/>
          </a:p>
          <a:p>
            <a:pPr marL="266700" lvl="1" indent="-266700">
              <a:buFont typeface="+mj-lt"/>
              <a:buAutoNum type="arabicPeriod"/>
            </a:pPr>
            <a:r>
              <a:rPr lang="ja-JP" altLang="en-US" dirty="0"/>
              <a:t>「承認」ボタンまたは「差し戻し」ボタンをクリックして申請の一括承認・差し戻しを完了します</a:t>
            </a:r>
            <a:endParaRPr lang="en-US" altLang="ja-JP" dirty="0"/>
          </a:p>
        </p:txBody>
      </p:sp>
      <p:pic>
        <p:nvPicPr>
          <p:cNvPr id="35" name="コンテンツ プレースホルダー 22">
            <a:extLst>
              <a:ext uri="{FF2B5EF4-FFF2-40B4-BE49-F238E27FC236}">
                <a16:creationId xmlns:a16="http://schemas.microsoft.com/office/drawing/2014/main" id="{7E6FA3B3-A641-F77B-90CE-0FEC0E047591}"/>
              </a:ext>
            </a:extLst>
          </p:cNvPr>
          <p:cNvPicPr>
            <a:picLocks noChangeAspect="1"/>
          </p:cNvPicPr>
          <p:nvPr/>
        </p:nvPicPr>
        <p:blipFill rotWithShape="1">
          <a:blip r:embed="rId6">
            <a:extLst>
              <a:ext uri="{28A0092B-C50C-407E-A947-70E740481C1C}">
                <a14:useLocalDpi xmlns:a14="http://schemas.microsoft.com/office/drawing/2010/main" val="0"/>
              </a:ext>
            </a:extLst>
          </a:blip>
          <a:srcRect l="180" t="528" r="721" b="-260"/>
          <a:stretch/>
        </p:blipFill>
        <p:spPr>
          <a:xfrm>
            <a:off x="3796695" y="2305599"/>
            <a:ext cx="2225137" cy="1382749"/>
          </a:xfrm>
          <a:prstGeom prst="rect">
            <a:avLst/>
          </a:prstGeom>
          <a:ln w="19050">
            <a:solidFill>
              <a:schemeClr val="bg1">
                <a:lumMod val="75000"/>
              </a:schemeClr>
            </a:solidFill>
          </a:ln>
        </p:spPr>
      </p:pic>
      <p:sp>
        <p:nvSpPr>
          <p:cNvPr id="36" name="四角形: 角を丸くする 35">
            <a:extLst>
              <a:ext uri="{FF2B5EF4-FFF2-40B4-BE49-F238E27FC236}">
                <a16:creationId xmlns:a16="http://schemas.microsoft.com/office/drawing/2014/main" id="{C68AD97C-6AB2-CF8B-EA9A-AB2133D76486}"/>
              </a:ext>
            </a:extLst>
          </p:cNvPr>
          <p:cNvSpPr/>
          <p:nvPr/>
        </p:nvSpPr>
        <p:spPr>
          <a:xfrm>
            <a:off x="3726180" y="3166510"/>
            <a:ext cx="2110740" cy="562805"/>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4E087C7D-BC42-247E-6585-DC60A6521367}"/>
              </a:ext>
            </a:extLst>
          </p:cNvPr>
          <p:cNvSpPr/>
          <p:nvPr/>
        </p:nvSpPr>
        <p:spPr>
          <a:xfrm>
            <a:off x="3790547" y="1054734"/>
            <a:ext cx="298345" cy="102086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E5C1A38F-369D-0E78-204D-06D1D23A70AC}"/>
              </a:ext>
            </a:extLst>
          </p:cNvPr>
          <p:cNvGrpSpPr/>
          <p:nvPr/>
        </p:nvGrpSpPr>
        <p:grpSpPr>
          <a:xfrm>
            <a:off x="471487" y="5412159"/>
            <a:ext cx="5904947" cy="338554"/>
            <a:chOff x="481566" y="967740"/>
            <a:chExt cx="5904947" cy="338554"/>
          </a:xfrm>
        </p:grpSpPr>
        <p:sp>
          <p:nvSpPr>
            <p:cNvPr id="39" name="テキスト ボックス 38">
              <a:extLst>
                <a:ext uri="{FF2B5EF4-FFF2-40B4-BE49-F238E27FC236}">
                  <a16:creationId xmlns:a16="http://schemas.microsoft.com/office/drawing/2014/main" id="{89121D3F-9AD3-54FF-D5B9-A399FCAE0FE7}"/>
                </a:ext>
              </a:extLst>
            </p:cNvPr>
            <p:cNvSpPr txBox="1"/>
            <p:nvPr/>
          </p:nvSpPr>
          <p:spPr>
            <a:xfrm>
              <a:off x="481566" y="967740"/>
              <a:ext cx="5894867" cy="338554"/>
            </a:xfrm>
            <a:prstGeom prst="rect">
              <a:avLst/>
            </a:prstGeom>
            <a:noFill/>
          </p:spPr>
          <p:txBody>
            <a:bodyPr wrap="square" rtlCol="0">
              <a:noAutofit/>
            </a:bodyPr>
            <a:lstStyle/>
            <a:p>
              <a:r>
                <a:rPr kumimoji="1" lang="ja-JP" altLang="en-US" sz="1400" b="1" dirty="0"/>
                <a:t>申請の承認状態をリセットする</a:t>
              </a:r>
              <a:endParaRPr kumimoji="1" lang="en-US" altLang="ja-JP" sz="1400" b="1" dirty="0"/>
            </a:p>
          </p:txBody>
        </p:sp>
        <p:cxnSp>
          <p:nvCxnSpPr>
            <p:cNvPr id="40" name="直線コネクタ 39">
              <a:extLst>
                <a:ext uri="{FF2B5EF4-FFF2-40B4-BE49-F238E27FC236}">
                  <a16:creationId xmlns:a16="http://schemas.microsoft.com/office/drawing/2014/main" id="{856E9DAA-24FC-E110-4186-FA91AC4C99AB}"/>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41" name="コンテンツ プレースホルダー 3">
            <a:extLst>
              <a:ext uri="{FF2B5EF4-FFF2-40B4-BE49-F238E27FC236}">
                <a16:creationId xmlns:a16="http://schemas.microsoft.com/office/drawing/2014/main" id="{8E53A4F8-5F45-DA6E-1CD2-50B524F3B1EE}"/>
              </a:ext>
            </a:extLst>
          </p:cNvPr>
          <p:cNvSpPr txBox="1">
            <a:spLocks/>
          </p:cNvSpPr>
          <p:nvPr/>
        </p:nvSpPr>
        <p:spPr>
          <a:xfrm>
            <a:off x="481566" y="5749492"/>
            <a:ext cx="5904945" cy="40019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4">
                  <a:extLst>
                    <a:ext uri="{96DAC541-7B7A-43D3-8B79-37D633B846F1}">
                      <asvg:svgBlip xmlns:asvg="http://schemas.microsoft.com/office/drawing/2016/SVG/main" r:embed="rId5"/>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1" indent="0">
              <a:buNone/>
            </a:pPr>
            <a:r>
              <a:rPr lang="ja-JP" altLang="en-US" sz="1000" dirty="0"/>
              <a:t>既に承認を行っている申請に対して、承認状態をリセットすることができます。</a:t>
            </a:r>
            <a:endParaRPr lang="en-US" altLang="ja-JP" sz="1000" dirty="0"/>
          </a:p>
          <a:p>
            <a:pPr marL="0" lvl="1" indent="0">
              <a:buNone/>
            </a:pPr>
            <a:r>
              <a:rPr lang="en-US" altLang="ja-JP" sz="900" dirty="0">
                <a:solidFill>
                  <a:schemeClr val="bg1">
                    <a:lumMod val="50000"/>
                  </a:schemeClr>
                </a:solidFill>
              </a:rPr>
              <a:t>※</a:t>
            </a:r>
            <a:r>
              <a:rPr lang="ja-JP" altLang="en-US" sz="900" dirty="0">
                <a:solidFill>
                  <a:schemeClr val="bg1">
                    <a:lumMod val="50000"/>
                  </a:schemeClr>
                </a:solidFill>
              </a:rPr>
              <a:t>シフトや打刻修正申請など、申請種別によってはリセットできないものもあります。</a:t>
            </a:r>
            <a:endParaRPr lang="en-US" altLang="ja-JP" sz="900" dirty="0">
              <a:solidFill>
                <a:schemeClr val="bg1">
                  <a:lumMod val="50000"/>
                </a:schemeClr>
              </a:solidFill>
            </a:endParaRPr>
          </a:p>
        </p:txBody>
      </p:sp>
      <p:sp>
        <p:nvSpPr>
          <p:cNvPr id="42" name="コンテンツ プレースホルダー 3">
            <a:extLst>
              <a:ext uri="{FF2B5EF4-FFF2-40B4-BE49-F238E27FC236}">
                <a16:creationId xmlns:a16="http://schemas.microsoft.com/office/drawing/2014/main" id="{95BD5E0D-43CA-8642-819B-A2842E2303D2}"/>
              </a:ext>
            </a:extLst>
          </p:cNvPr>
          <p:cNvSpPr txBox="1">
            <a:spLocks/>
          </p:cNvSpPr>
          <p:nvPr/>
        </p:nvSpPr>
        <p:spPr>
          <a:xfrm>
            <a:off x="481566" y="6289040"/>
            <a:ext cx="2947434" cy="3343910"/>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4">
                  <a:extLst>
                    <a:ext uri="{96DAC541-7B7A-43D3-8B79-37D633B846F1}">
                      <asvg:svgBlip xmlns:asvg="http://schemas.microsoft.com/office/drawing/2016/SVG/main" r:embed="rId5"/>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66700" lvl="1" indent="-266700">
              <a:buFont typeface="+mj-lt"/>
              <a:buAutoNum type="arabicPeriod"/>
            </a:pPr>
            <a:r>
              <a:rPr lang="ja-JP" altLang="en-US" sz="1000" dirty="0"/>
              <a:t>承認状態をリセットしたい申請のリセットアイコンをクリックします。</a:t>
            </a:r>
            <a:endParaRPr lang="en-US" altLang="ja-JP" sz="1000" dirty="0"/>
          </a:p>
          <a:p>
            <a:pPr marL="266700" lvl="1" indent="-266700">
              <a:buFont typeface="+mj-lt"/>
              <a:buAutoNum type="arabicPeriod"/>
            </a:pPr>
            <a:endParaRPr lang="en-US" altLang="ja-JP" sz="1000" dirty="0"/>
          </a:p>
          <a:p>
            <a:pPr marL="266700" lvl="1" indent="-266700">
              <a:buFont typeface="+mj-lt"/>
              <a:buAutoNum type="arabicPeriod"/>
            </a:pPr>
            <a:endParaRPr lang="en-US" altLang="ja-JP" sz="1000" dirty="0"/>
          </a:p>
          <a:p>
            <a:pPr marL="266700" lvl="1" indent="-266700">
              <a:buFont typeface="+mj-lt"/>
              <a:buAutoNum type="arabicPeriod"/>
            </a:pPr>
            <a:r>
              <a:rPr lang="ja-JP" altLang="en-US" sz="1000" dirty="0"/>
              <a:t>申請確認ポップアップが表示されます。</a:t>
            </a:r>
            <a:br>
              <a:rPr lang="en-US" altLang="ja-JP" sz="1000" dirty="0"/>
            </a:br>
            <a:r>
              <a:rPr lang="ja-JP" altLang="en-US" sz="1000" dirty="0"/>
              <a:t>申請内容を確認します。</a:t>
            </a:r>
            <a:endParaRPr lang="en-US" altLang="ja-JP" sz="1000" dirty="0"/>
          </a:p>
          <a:p>
            <a:pPr marL="266700" lvl="1" indent="-266700">
              <a:buFont typeface="+mj-lt"/>
              <a:buAutoNum type="arabicPeriod"/>
            </a:pPr>
            <a:r>
              <a:rPr lang="ja-JP" altLang="en-US" sz="1000" dirty="0"/>
              <a:t>「メッセージ」欄にコメントを記入し、「リセット」ボタンをクリックします。</a:t>
            </a:r>
            <a:br>
              <a:rPr lang="en-US" altLang="ja-JP" sz="1000" dirty="0"/>
            </a:br>
            <a:br>
              <a:rPr lang="en-US" altLang="ja-JP" sz="1000" dirty="0"/>
            </a:br>
            <a:endParaRPr lang="en-US" altLang="ja-JP" sz="1000" dirty="0"/>
          </a:p>
          <a:p>
            <a:pPr marL="266700" lvl="1" indent="-266700">
              <a:buFont typeface="+mj-lt"/>
              <a:buAutoNum type="arabicPeriod"/>
            </a:pPr>
            <a:endParaRPr lang="en-US" altLang="ja-JP" sz="1000" dirty="0"/>
          </a:p>
          <a:p>
            <a:pPr marL="266700" lvl="1" indent="-266700">
              <a:buFont typeface="+mj-lt"/>
              <a:buAutoNum type="arabicPeriod"/>
            </a:pPr>
            <a:r>
              <a:rPr lang="ja-JP" altLang="en-US" sz="1000" dirty="0"/>
              <a:t>申請リセット確認ポップアップが表示されます。</a:t>
            </a:r>
            <a:br>
              <a:rPr lang="en-US" altLang="ja-JP" sz="1000" dirty="0"/>
            </a:br>
            <a:r>
              <a:rPr lang="ja-JP" altLang="en-US" sz="1000" dirty="0"/>
              <a:t>内容を確認し、「リセット」ボタンをクリックして申請の承認状態のリセットを完了します。</a:t>
            </a:r>
            <a:endParaRPr lang="en-US" altLang="ja-JP" sz="1000" dirty="0"/>
          </a:p>
          <a:p>
            <a:pPr marL="266700" lvl="1" indent="-266700">
              <a:buFont typeface="+mj-lt"/>
              <a:buAutoNum type="arabicPeriod"/>
            </a:pPr>
            <a:endParaRPr lang="en-US" altLang="ja-JP" sz="1000" dirty="0"/>
          </a:p>
          <a:p>
            <a:pPr marL="266700" lvl="1" indent="-266700">
              <a:buFont typeface="+mj-lt"/>
              <a:buAutoNum type="arabicPeriod"/>
            </a:pPr>
            <a:endParaRPr lang="en-US" altLang="ja-JP" dirty="0"/>
          </a:p>
        </p:txBody>
      </p:sp>
      <p:pic>
        <p:nvPicPr>
          <p:cNvPr id="43" name="コンテンツ プレースホルダー 22">
            <a:extLst>
              <a:ext uri="{FF2B5EF4-FFF2-40B4-BE49-F238E27FC236}">
                <a16:creationId xmlns:a16="http://schemas.microsoft.com/office/drawing/2014/main" id="{9EA8A9F9-E5D2-2720-8D72-EA9C378846E3}"/>
              </a:ext>
            </a:extLst>
          </p:cNvPr>
          <p:cNvPicPr>
            <a:picLocks noChangeAspect="1"/>
          </p:cNvPicPr>
          <p:nvPr/>
        </p:nvPicPr>
        <p:blipFill rotWithShape="1">
          <a:blip r:embed="rId7">
            <a:extLst>
              <a:ext uri="{28A0092B-C50C-407E-A947-70E740481C1C}">
                <a14:useLocalDpi xmlns:a14="http://schemas.microsoft.com/office/drawing/2010/main" val="0"/>
              </a:ext>
            </a:extLst>
          </a:blip>
          <a:srcRect t="1081" r="24359" b="-1081"/>
          <a:stretch/>
        </p:blipFill>
        <p:spPr>
          <a:xfrm>
            <a:off x="3980689" y="6285485"/>
            <a:ext cx="1783079" cy="541019"/>
          </a:xfrm>
          <a:prstGeom prst="rect">
            <a:avLst/>
          </a:prstGeom>
          <a:ln w="19050">
            <a:solidFill>
              <a:schemeClr val="bg1">
                <a:lumMod val="75000"/>
              </a:schemeClr>
            </a:solidFill>
          </a:ln>
        </p:spPr>
      </p:pic>
      <p:pic>
        <p:nvPicPr>
          <p:cNvPr id="45" name="コンテンツ プレースホルダー 22">
            <a:extLst>
              <a:ext uri="{FF2B5EF4-FFF2-40B4-BE49-F238E27FC236}">
                <a16:creationId xmlns:a16="http://schemas.microsoft.com/office/drawing/2014/main" id="{FC2EF519-9B21-34E2-8DB4-FC0451415234}"/>
              </a:ext>
            </a:extLst>
          </p:cNvPr>
          <p:cNvPicPr>
            <a:picLocks noChangeAspect="1"/>
          </p:cNvPicPr>
          <p:nvPr/>
        </p:nvPicPr>
        <p:blipFill rotWithShape="1">
          <a:blip r:embed="rId8">
            <a:extLst>
              <a:ext uri="{28A0092B-C50C-407E-A947-70E740481C1C}">
                <a14:useLocalDpi xmlns:a14="http://schemas.microsoft.com/office/drawing/2010/main" val="0"/>
              </a:ext>
            </a:extLst>
          </a:blip>
          <a:srcRect l="70" t="1" r="112" b="-244"/>
          <a:stretch/>
        </p:blipFill>
        <p:spPr>
          <a:xfrm>
            <a:off x="3980689" y="7040100"/>
            <a:ext cx="1836717" cy="1047223"/>
          </a:xfrm>
          <a:prstGeom prst="rect">
            <a:avLst/>
          </a:prstGeom>
          <a:ln w="19050">
            <a:solidFill>
              <a:schemeClr val="bg1">
                <a:lumMod val="75000"/>
              </a:schemeClr>
            </a:solidFill>
          </a:ln>
        </p:spPr>
      </p:pic>
      <p:sp>
        <p:nvSpPr>
          <p:cNvPr id="48" name="四角形: 角を丸くする 47">
            <a:extLst>
              <a:ext uri="{FF2B5EF4-FFF2-40B4-BE49-F238E27FC236}">
                <a16:creationId xmlns:a16="http://schemas.microsoft.com/office/drawing/2014/main" id="{B8BB3323-3EEB-0556-DA91-0C26D743BEFE}"/>
              </a:ext>
            </a:extLst>
          </p:cNvPr>
          <p:cNvSpPr/>
          <p:nvPr/>
        </p:nvSpPr>
        <p:spPr>
          <a:xfrm>
            <a:off x="4722529" y="6503398"/>
            <a:ext cx="203039" cy="190214"/>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コンテンツ プレースホルダー 22">
            <a:extLst>
              <a:ext uri="{FF2B5EF4-FFF2-40B4-BE49-F238E27FC236}">
                <a16:creationId xmlns:a16="http://schemas.microsoft.com/office/drawing/2014/main" id="{401552F2-E399-EFE2-4FC9-2746CC405872}"/>
              </a:ext>
            </a:extLst>
          </p:cNvPr>
          <p:cNvPicPr>
            <a:picLocks noChangeAspect="1"/>
          </p:cNvPicPr>
          <p:nvPr/>
        </p:nvPicPr>
        <p:blipFill rotWithShape="1">
          <a:blip r:embed="rId9">
            <a:extLst>
              <a:ext uri="{28A0092B-C50C-407E-A947-70E740481C1C}">
                <a14:useLocalDpi xmlns:a14="http://schemas.microsoft.com/office/drawing/2010/main" val="0"/>
              </a:ext>
            </a:extLst>
          </a:blip>
          <a:srcRect l="26350" t="26435" r="26120" b="25905"/>
          <a:stretch/>
        </p:blipFill>
        <p:spPr>
          <a:xfrm>
            <a:off x="4173967" y="8271815"/>
            <a:ext cx="1503201" cy="855354"/>
          </a:xfrm>
          <a:prstGeom prst="rect">
            <a:avLst/>
          </a:prstGeom>
          <a:ln w="19050">
            <a:solidFill>
              <a:schemeClr val="bg1">
                <a:lumMod val="75000"/>
              </a:schemeClr>
            </a:solidFill>
          </a:ln>
        </p:spPr>
      </p:pic>
      <p:sp>
        <p:nvSpPr>
          <p:cNvPr id="51" name="四角形: 角を丸くする 50">
            <a:extLst>
              <a:ext uri="{FF2B5EF4-FFF2-40B4-BE49-F238E27FC236}">
                <a16:creationId xmlns:a16="http://schemas.microsoft.com/office/drawing/2014/main" id="{C4DE8B47-F589-B0C8-F875-CB016A3F369C}"/>
              </a:ext>
            </a:extLst>
          </p:cNvPr>
          <p:cNvSpPr/>
          <p:nvPr/>
        </p:nvSpPr>
        <p:spPr>
          <a:xfrm>
            <a:off x="4899047" y="7923167"/>
            <a:ext cx="364468" cy="138793"/>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941734DF-55F4-9DE0-FB3A-3F45B8C98895}"/>
              </a:ext>
            </a:extLst>
          </p:cNvPr>
          <p:cNvSpPr/>
          <p:nvPr/>
        </p:nvSpPr>
        <p:spPr>
          <a:xfrm>
            <a:off x="4953862" y="8849064"/>
            <a:ext cx="536348" cy="184446"/>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295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916569"/>
            <a:ext cx="5915025" cy="540010"/>
          </a:xfrm>
        </p:spPr>
        <p:txBody>
          <a:bodyPr>
            <a:noAutofit/>
          </a:bodyPr>
          <a:lstStyle/>
          <a:p>
            <a:r>
              <a:rPr lang="ja-JP" altLang="en-US" dirty="0"/>
              <a:t>打刻画面での確認方法</a:t>
            </a:r>
            <a:br>
              <a:rPr lang="en-US" altLang="ja-JP" dirty="0"/>
            </a:br>
            <a:br>
              <a:rPr lang="en-US" altLang="ja-JP" sz="1000" dirty="0"/>
            </a:br>
            <a:r>
              <a:rPr lang="ja-JP" altLang="en-US" sz="1000" b="0" dirty="0"/>
              <a:t>システム通知・管理通知はそれぞれ最新</a:t>
            </a:r>
            <a:r>
              <a:rPr lang="en-US" altLang="ja-JP" sz="1000" b="0" dirty="0"/>
              <a:t>1</a:t>
            </a:r>
            <a:r>
              <a:rPr lang="ja-JP" altLang="en-US" sz="1000" b="0" dirty="0"/>
              <a:t>件ずつの通知が打刻画面上部に表示されます。</a:t>
            </a:r>
            <a:br>
              <a:rPr lang="en-US" altLang="ja-JP" sz="1000" b="0" dirty="0"/>
            </a:br>
            <a:r>
              <a:rPr lang="ja-JP" altLang="en-US" sz="1000" b="0" dirty="0"/>
              <a:t>それぞれの通知が</a:t>
            </a:r>
            <a:r>
              <a:rPr lang="en-US" altLang="ja-JP" sz="1000" b="0" dirty="0"/>
              <a:t>1</a:t>
            </a:r>
            <a:r>
              <a:rPr lang="ja-JP" altLang="en-US" sz="1000" b="0" dirty="0"/>
              <a:t>件以上ある場合も最新の</a:t>
            </a:r>
            <a:r>
              <a:rPr lang="en-US" altLang="ja-JP" sz="1000" b="0" dirty="0"/>
              <a:t>1</a:t>
            </a:r>
            <a:r>
              <a:rPr lang="ja-JP" altLang="en-US" sz="1000" b="0" dirty="0"/>
              <a:t>件のみ表示されます。</a:t>
            </a:r>
            <a:endParaRPr lang="en-US" altLang="ja-JP"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1490681"/>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管理通知の確認方法</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ja-JP" altLang="en-US" b="1" dirty="0">
                <a:solidFill>
                  <a:schemeClr val="bg1"/>
                </a:solidFill>
              </a:rPr>
              <a:t>管理通知を確認する</a:t>
            </a:r>
          </a:p>
        </p:txBody>
      </p:sp>
      <p:sp>
        <p:nvSpPr>
          <p:cNvPr id="14" name="コンテンツ プレースホルダー 3">
            <a:extLst>
              <a:ext uri="{FF2B5EF4-FFF2-40B4-BE49-F238E27FC236}">
                <a16:creationId xmlns:a16="http://schemas.microsoft.com/office/drawing/2014/main" id="{63AE165B-C6FE-9B65-C9F6-F094BD21C04B}"/>
              </a:ext>
            </a:extLst>
          </p:cNvPr>
          <p:cNvSpPr txBox="1">
            <a:spLocks/>
          </p:cNvSpPr>
          <p:nvPr/>
        </p:nvSpPr>
        <p:spPr>
          <a:xfrm>
            <a:off x="471488" y="1012573"/>
            <a:ext cx="5915025" cy="35999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b="0" dirty="0"/>
              <a:t>キンクラでは、各項目で設定された閾値をもとに、有給の取得状況や提出物の提出状況に関するお知らせ・アラートを従業員及び管理職に向けて送信します。</a:t>
            </a:r>
            <a:endParaRPr lang="en-US" altLang="ja-JP" b="0" dirty="0"/>
          </a:p>
        </p:txBody>
      </p:sp>
      <p:pic>
        <p:nvPicPr>
          <p:cNvPr id="23" name="コンテンツ プレースホルダー 22">
            <a:extLst>
              <a:ext uri="{FF2B5EF4-FFF2-40B4-BE49-F238E27FC236}">
                <a16:creationId xmlns:a16="http://schemas.microsoft.com/office/drawing/2014/main" id="{AE502602-4FA6-2FF9-95D3-D44CC5740A4D}"/>
              </a:ext>
            </a:extLst>
          </p:cNvPr>
          <p:cNvPicPr>
            <a:picLocks noChangeAspect="1"/>
          </p:cNvPicPr>
          <p:nvPr/>
        </p:nvPicPr>
        <p:blipFill rotWithShape="1">
          <a:blip r:embed="rId4">
            <a:extLst>
              <a:ext uri="{28A0092B-C50C-407E-A947-70E740481C1C}">
                <a14:useLocalDpi xmlns:a14="http://schemas.microsoft.com/office/drawing/2010/main" val="0"/>
              </a:ext>
            </a:extLst>
          </a:blip>
          <a:srcRect l="166" r="-1050"/>
          <a:stretch/>
        </p:blipFill>
        <p:spPr>
          <a:xfrm>
            <a:off x="3510071" y="2694865"/>
            <a:ext cx="2785291" cy="1014067"/>
          </a:xfrm>
          <a:prstGeom prst="rect">
            <a:avLst/>
          </a:prstGeom>
          <a:ln w="19050">
            <a:solidFill>
              <a:schemeClr val="bg1">
                <a:lumMod val="75000"/>
              </a:schemeClr>
            </a:solidFill>
          </a:ln>
        </p:spPr>
      </p:pic>
      <p:sp>
        <p:nvSpPr>
          <p:cNvPr id="24" name="コンテンツ プレースホルダー 3">
            <a:extLst>
              <a:ext uri="{FF2B5EF4-FFF2-40B4-BE49-F238E27FC236}">
                <a16:creationId xmlns:a16="http://schemas.microsoft.com/office/drawing/2014/main" id="{FA90F0E7-103C-1D6D-7FE1-BC54AF15AEDD}"/>
              </a:ext>
            </a:extLst>
          </p:cNvPr>
          <p:cNvSpPr txBox="1">
            <a:spLocks/>
          </p:cNvSpPr>
          <p:nvPr/>
        </p:nvSpPr>
        <p:spPr>
          <a:xfrm>
            <a:off x="471489" y="2673349"/>
            <a:ext cx="2957512" cy="322868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buFont typeface="+mj-lt"/>
              <a:buAutoNum type="arabicPeriod"/>
            </a:pPr>
            <a:r>
              <a:rPr lang="ja-JP" altLang="en-US" sz="1000" b="0" dirty="0"/>
              <a:t>ログイン後、打刻画面を表示します。</a:t>
            </a:r>
            <a:endParaRPr lang="en-US" altLang="ja-JP" sz="1000" b="0" dirty="0"/>
          </a:p>
          <a:p>
            <a:pPr lvl="1">
              <a:buFont typeface="+mj-lt"/>
              <a:buAutoNum type="arabicPeriod"/>
            </a:pPr>
            <a:r>
              <a:rPr lang="ja-JP" altLang="en-US" sz="1000" b="0" dirty="0"/>
              <a:t>システム通知・管理通知が発報されている場合、画面上部にシステム通知・管理通知それぞれ最新のアラートを最大</a:t>
            </a:r>
            <a:r>
              <a:rPr lang="en-US" altLang="ja-JP" sz="1000" b="0" dirty="0"/>
              <a:t>1</a:t>
            </a:r>
            <a:r>
              <a:rPr lang="ja-JP" altLang="en-US" sz="1000" b="0" dirty="0"/>
              <a:t>件表示します。</a:t>
            </a:r>
            <a:endParaRPr lang="en-US" altLang="ja-JP" sz="1000" b="0" dirty="0"/>
          </a:p>
          <a:p>
            <a:pPr lvl="1">
              <a:buFont typeface="+mj-lt"/>
              <a:buAutoNum type="arabicPeriod"/>
            </a:pPr>
            <a:endParaRPr lang="en-US" altLang="ja-JP" sz="1000" dirty="0"/>
          </a:p>
          <a:p>
            <a:pPr lvl="1">
              <a:buFont typeface="+mj-lt"/>
              <a:buAutoNum type="arabicPeriod"/>
            </a:pPr>
            <a:endParaRPr lang="en-US" altLang="ja-JP" sz="1000" b="0" dirty="0"/>
          </a:p>
          <a:p>
            <a:pPr lvl="1">
              <a:buFont typeface="+mj-lt"/>
              <a:buAutoNum type="arabicPeriod"/>
            </a:pPr>
            <a:r>
              <a:rPr lang="ja-JP" altLang="en-US" sz="1000" b="0" dirty="0"/>
              <a:t>アラートをクリックし、</a:t>
            </a:r>
            <a:r>
              <a:rPr lang="ja-JP" altLang="en-US" sz="1000" dirty="0"/>
              <a:t>表示されたポップアップからアラートの詳細を確認することができます。</a:t>
            </a:r>
            <a:endParaRPr lang="en-US" altLang="ja-JP" sz="1000" b="0" dirty="0"/>
          </a:p>
          <a:p>
            <a:pPr lvl="1">
              <a:buFont typeface="+mj-lt"/>
              <a:buAutoNum type="arabicPeriod"/>
            </a:pPr>
            <a:r>
              <a:rPr lang="ja-JP" altLang="en-US" sz="1000" dirty="0"/>
              <a:t>確認後、ポップアップを閉じることで打刻画面上のアラート表示が消えます。</a:t>
            </a:r>
            <a:br>
              <a:rPr lang="en-US" altLang="ja-JP" sz="1000" dirty="0"/>
            </a:br>
            <a:r>
              <a:rPr lang="ja-JP" altLang="en-US" sz="1000" dirty="0"/>
              <a:t>アラートが</a:t>
            </a:r>
            <a:r>
              <a:rPr lang="en-US" altLang="ja-JP" sz="1000" dirty="0"/>
              <a:t>1</a:t>
            </a:r>
            <a:r>
              <a:rPr lang="ja-JP" altLang="en-US" sz="1000" dirty="0"/>
              <a:t>件以上ある場合は次のアラートが表示されます。</a:t>
            </a:r>
            <a:br>
              <a:rPr lang="en-US" altLang="ja-JP" sz="1000" dirty="0"/>
            </a:br>
            <a:br>
              <a:rPr lang="en-US" altLang="ja-JP" sz="1000" dirty="0"/>
            </a:br>
            <a:r>
              <a:rPr lang="en-US" altLang="ja-JP" sz="900" dirty="0">
                <a:solidFill>
                  <a:schemeClr val="bg1">
                    <a:lumMod val="50000"/>
                  </a:schemeClr>
                </a:solidFill>
              </a:rPr>
              <a:t>※</a:t>
            </a:r>
            <a:r>
              <a:rPr lang="ja-JP" altLang="en-US" sz="900" dirty="0">
                <a:solidFill>
                  <a:schemeClr val="bg1">
                    <a:lumMod val="50000"/>
                  </a:schemeClr>
                </a:solidFill>
              </a:rPr>
              <a:t>ポップアップを閉じた後、再度お知らせ・アラートを確認したい場合は</a:t>
            </a:r>
            <a:br>
              <a:rPr lang="en-US" altLang="ja-JP" sz="900" dirty="0">
                <a:solidFill>
                  <a:schemeClr val="bg1">
                    <a:lumMod val="50000"/>
                  </a:schemeClr>
                </a:solidFill>
              </a:rPr>
            </a:br>
            <a:r>
              <a:rPr lang="ja-JP" altLang="en-US" sz="900" dirty="0">
                <a:solidFill>
                  <a:schemeClr val="bg1">
                    <a:lumMod val="50000"/>
                  </a:schemeClr>
                </a:solidFill>
              </a:rPr>
              <a:t>「お知らせ一覧」より再度確認することができます</a:t>
            </a:r>
            <a:r>
              <a:rPr lang="ja-JP" altLang="en-US" sz="900" dirty="0"/>
              <a:t>。</a:t>
            </a:r>
            <a:br>
              <a:rPr lang="en-US" altLang="ja-JP" sz="900" b="0" dirty="0"/>
            </a:br>
            <a:endParaRPr lang="en-US" altLang="ja-JP" sz="1000" dirty="0"/>
          </a:p>
          <a:p>
            <a:endParaRPr lang="en-US" altLang="ja-JP" sz="1000" b="0" dirty="0"/>
          </a:p>
        </p:txBody>
      </p:sp>
      <p:pic>
        <p:nvPicPr>
          <p:cNvPr id="25" name="コンテンツ プレースホルダー 22">
            <a:extLst>
              <a:ext uri="{FF2B5EF4-FFF2-40B4-BE49-F238E27FC236}">
                <a16:creationId xmlns:a16="http://schemas.microsoft.com/office/drawing/2014/main" id="{8E46CB4B-55FD-8000-E5F0-D0F2161F5181}"/>
              </a:ext>
            </a:extLst>
          </p:cNvPr>
          <p:cNvPicPr>
            <a:picLocks noChangeAspect="1"/>
          </p:cNvPicPr>
          <p:nvPr/>
        </p:nvPicPr>
        <p:blipFill rotWithShape="1">
          <a:blip r:embed="rId5">
            <a:extLst>
              <a:ext uri="{28A0092B-C50C-407E-A947-70E740481C1C}">
                <a14:useLocalDpi xmlns:a14="http://schemas.microsoft.com/office/drawing/2010/main" val="0"/>
              </a:ext>
            </a:extLst>
          </a:blip>
          <a:srcRect t="-187" b="964"/>
          <a:stretch/>
        </p:blipFill>
        <p:spPr>
          <a:xfrm>
            <a:off x="3672631" y="3992799"/>
            <a:ext cx="2484329" cy="1365878"/>
          </a:xfrm>
          <a:prstGeom prst="rect">
            <a:avLst/>
          </a:prstGeom>
          <a:ln w="19050">
            <a:solidFill>
              <a:schemeClr val="bg1">
                <a:lumMod val="75000"/>
              </a:schemeClr>
            </a:solidFill>
          </a:ln>
        </p:spPr>
      </p:pic>
      <p:sp>
        <p:nvSpPr>
          <p:cNvPr id="26" name="四角形: 角を丸くする 25">
            <a:extLst>
              <a:ext uri="{FF2B5EF4-FFF2-40B4-BE49-F238E27FC236}">
                <a16:creationId xmlns:a16="http://schemas.microsoft.com/office/drawing/2014/main" id="{5807D01B-E189-9AF6-B23D-B438FD2C449B}"/>
              </a:ext>
            </a:extLst>
          </p:cNvPr>
          <p:cNvSpPr/>
          <p:nvPr/>
        </p:nvSpPr>
        <p:spPr>
          <a:xfrm>
            <a:off x="3455670" y="2658110"/>
            <a:ext cx="2887979" cy="52324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3">
            <a:extLst>
              <a:ext uri="{FF2B5EF4-FFF2-40B4-BE49-F238E27FC236}">
                <a16:creationId xmlns:a16="http://schemas.microsoft.com/office/drawing/2014/main" id="{4DCA01E4-6CC7-A3CC-1308-2122412FD61B}"/>
              </a:ext>
            </a:extLst>
          </p:cNvPr>
          <p:cNvSpPr txBox="1">
            <a:spLocks/>
          </p:cNvSpPr>
          <p:nvPr/>
        </p:nvSpPr>
        <p:spPr>
          <a:xfrm>
            <a:off x="471488" y="6095739"/>
            <a:ext cx="5915025" cy="540010"/>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お知らせ一覧からの確認方法</a:t>
            </a:r>
            <a:br>
              <a:rPr lang="en-US" altLang="ja-JP" dirty="0"/>
            </a:br>
            <a:br>
              <a:rPr lang="en-US" altLang="ja-JP" sz="1000" dirty="0"/>
            </a:br>
            <a:r>
              <a:rPr lang="ja-JP" altLang="en-US" sz="1000" b="0" dirty="0"/>
              <a:t>お知らせ一覧ポップアップからも発報されている各種アラートを確認することができます。</a:t>
            </a:r>
            <a:endParaRPr lang="en-US" altLang="ja-JP" b="0" dirty="0"/>
          </a:p>
        </p:txBody>
      </p:sp>
      <p:sp>
        <p:nvSpPr>
          <p:cNvPr id="29" name="コンテンツ プレースホルダー 3">
            <a:extLst>
              <a:ext uri="{FF2B5EF4-FFF2-40B4-BE49-F238E27FC236}">
                <a16:creationId xmlns:a16="http://schemas.microsoft.com/office/drawing/2014/main" id="{28E21704-2789-0D21-3EC2-D284D4F8E2AF}"/>
              </a:ext>
            </a:extLst>
          </p:cNvPr>
          <p:cNvSpPr txBox="1">
            <a:spLocks/>
          </p:cNvSpPr>
          <p:nvPr/>
        </p:nvSpPr>
        <p:spPr>
          <a:xfrm>
            <a:off x="471489" y="6724891"/>
            <a:ext cx="2957512" cy="1690428"/>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buFont typeface="+mj-lt"/>
              <a:buAutoNum type="arabicPeriod"/>
            </a:pPr>
            <a:r>
              <a:rPr lang="ja-JP" altLang="en-US" sz="1000" b="0" dirty="0"/>
              <a:t>ログイン後、画面右上部の</a:t>
            </a:r>
            <a:r>
              <a:rPr lang="en-US" altLang="ja-JP" sz="1000" b="0" dirty="0" err="1"/>
              <a:t>i</a:t>
            </a:r>
            <a:r>
              <a:rPr lang="ja-JP" altLang="en-US" sz="1000" dirty="0"/>
              <a:t>アイコンをクリックし、お知らせ一覧ポップアップを表示します。</a:t>
            </a:r>
            <a:endParaRPr lang="en-US" altLang="ja-JP" sz="1000" b="0" dirty="0"/>
          </a:p>
          <a:p>
            <a:pPr lvl="1">
              <a:buFont typeface="+mj-lt"/>
              <a:buAutoNum type="arabicPeriod"/>
            </a:pPr>
            <a:r>
              <a:rPr lang="ja-JP" altLang="en-US" sz="1000" dirty="0"/>
              <a:t>「アラート」タブをクリックし、アラートの一覧を」表示します。</a:t>
            </a:r>
            <a:endParaRPr lang="en-US" altLang="ja-JP" sz="1000" dirty="0"/>
          </a:p>
          <a:p>
            <a:pPr lvl="1">
              <a:buFont typeface="+mj-lt"/>
              <a:buAutoNum type="arabicPeriod"/>
            </a:pPr>
            <a:endParaRPr lang="en-US" altLang="ja-JP" sz="1000" dirty="0"/>
          </a:p>
          <a:p>
            <a:pPr lvl="1">
              <a:buFont typeface="+mj-lt"/>
              <a:buAutoNum type="arabicPeriod"/>
            </a:pPr>
            <a:r>
              <a:rPr lang="ja-JP" altLang="en-US" sz="1000" dirty="0"/>
              <a:t>見たいアラートの行をクリックして、お知らせ詳細ポップアップを開くことで、アラートの詳細を確認します。</a:t>
            </a:r>
            <a:endParaRPr lang="en-US" altLang="ja-JP" sz="1000" b="0" dirty="0"/>
          </a:p>
        </p:txBody>
      </p:sp>
      <p:pic>
        <p:nvPicPr>
          <p:cNvPr id="30" name="コンテンツ プレースホルダー 22">
            <a:extLst>
              <a:ext uri="{FF2B5EF4-FFF2-40B4-BE49-F238E27FC236}">
                <a16:creationId xmlns:a16="http://schemas.microsoft.com/office/drawing/2014/main" id="{93695601-1E04-9A06-305E-251EE8CA64D5}"/>
              </a:ext>
            </a:extLst>
          </p:cNvPr>
          <p:cNvPicPr>
            <a:picLocks noChangeAspect="1"/>
          </p:cNvPicPr>
          <p:nvPr/>
        </p:nvPicPr>
        <p:blipFill rotWithShape="1">
          <a:blip r:embed="rId6">
            <a:extLst>
              <a:ext uri="{28A0092B-C50C-407E-A947-70E740481C1C}">
                <a14:useLocalDpi xmlns:a14="http://schemas.microsoft.com/office/drawing/2010/main" val="0"/>
              </a:ext>
            </a:extLst>
          </a:blip>
          <a:srcRect t="533" b="250"/>
          <a:stretch/>
        </p:blipFill>
        <p:spPr>
          <a:xfrm>
            <a:off x="3827766" y="6724891"/>
            <a:ext cx="2143786" cy="1042010"/>
          </a:xfrm>
          <a:prstGeom prst="rect">
            <a:avLst/>
          </a:prstGeom>
          <a:ln w="19050">
            <a:solidFill>
              <a:schemeClr val="bg1">
                <a:lumMod val="75000"/>
              </a:schemeClr>
            </a:solidFill>
          </a:ln>
        </p:spPr>
      </p:pic>
      <p:pic>
        <p:nvPicPr>
          <p:cNvPr id="31" name="コンテンツ プレースホルダー 22">
            <a:extLst>
              <a:ext uri="{FF2B5EF4-FFF2-40B4-BE49-F238E27FC236}">
                <a16:creationId xmlns:a16="http://schemas.microsoft.com/office/drawing/2014/main" id="{94027EF5-3EF6-7A66-5819-28C3BB42404C}"/>
              </a:ext>
            </a:extLst>
          </p:cNvPr>
          <p:cNvPicPr>
            <a:picLocks noChangeAspect="1"/>
          </p:cNvPicPr>
          <p:nvPr/>
        </p:nvPicPr>
        <p:blipFill rotWithShape="1">
          <a:blip r:embed="rId7">
            <a:extLst>
              <a:ext uri="{28A0092B-C50C-407E-A947-70E740481C1C}">
                <a14:useLocalDpi xmlns:a14="http://schemas.microsoft.com/office/drawing/2010/main" val="0"/>
              </a:ext>
            </a:extLst>
          </a:blip>
          <a:srcRect t="-206" b="99"/>
          <a:stretch/>
        </p:blipFill>
        <p:spPr>
          <a:xfrm>
            <a:off x="3842902" y="7885043"/>
            <a:ext cx="2143786" cy="1378268"/>
          </a:xfrm>
          <a:prstGeom prst="rect">
            <a:avLst/>
          </a:prstGeom>
          <a:ln w="19050">
            <a:solidFill>
              <a:schemeClr val="bg1">
                <a:lumMod val="75000"/>
              </a:schemeClr>
            </a:solidFill>
          </a:ln>
        </p:spPr>
      </p:pic>
      <p:sp>
        <p:nvSpPr>
          <p:cNvPr id="32" name="四角形: 角を丸くする 31">
            <a:extLst>
              <a:ext uri="{FF2B5EF4-FFF2-40B4-BE49-F238E27FC236}">
                <a16:creationId xmlns:a16="http://schemas.microsoft.com/office/drawing/2014/main" id="{B6FE36CF-A88B-646B-189D-CC11780FE531}"/>
              </a:ext>
            </a:extLst>
          </p:cNvPr>
          <p:cNvSpPr/>
          <p:nvPr/>
        </p:nvSpPr>
        <p:spPr>
          <a:xfrm>
            <a:off x="4855000" y="6720386"/>
            <a:ext cx="1060660" cy="218894"/>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555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dirty="0">
                <a:solidFill>
                  <a:schemeClr val="bg1"/>
                </a:solidFill>
              </a:rPr>
              <a:t>従業員の残業・勤務状況を確認する</a:t>
            </a:r>
          </a:p>
        </p:txBody>
      </p:sp>
      <p:grpSp>
        <p:nvGrpSpPr>
          <p:cNvPr id="32" name="グループ化 31">
            <a:extLst>
              <a:ext uri="{FF2B5EF4-FFF2-40B4-BE49-F238E27FC236}">
                <a16:creationId xmlns:a16="http://schemas.microsoft.com/office/drawing/2014/main" id="{97A9CCB9-C489-AA7F-6278-9740111F3EF7}"/>
              </a:ext>
            </a:extLst>
          </p:cNvPr>
          <p:cNvGrpSpPr/>
          <p:nvPr/>
        </p:nvGrpSpPr>
        <p:grpSpPr>
          <a:xfrm>
            <a:off x="481566" y="953684"/>
            <a:ext cx="5904947" cy="307777"/>
            <a:chOff x="481566" y="967740"/>
            <a:chExt cx="5904947" cy="307777"/>
          </a:xfrm>
        </p:grpSpPr>
        <p:sp>
          <p:nvSpPr>
            <p:cNvPr id="33" name="テキスト ボックス 32">
              <a:extLst>
                <a:ext uri="{FF2B5EF4-FFF2-40B4-BE49-F238E27FC236}">
                  <a16:creationId xmlns:a16="http://schemas.microsoft.com/office/drawing/2014/main" id="{0957EDD1-6AD7-ABDB-CD94-FD0E24723635}"/>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集計・レポート画面から残業・勤務状況を確認する</a:t>
              </a:r>
              <a:endParaRPr kumimoji="1" lang="ja-JP" altLang="en-US" sz="1600" b="1" dirty="0"/>
            </a:p>
          </p:txBody>
        </p:sp>
        <p:cxnSp>
          <p:nvCxnSpPr>
            <p:cNvPr id="34" name="直線コネクタ 33">
              <a:extLst>
                <a:ext uri="{FF2B5EF4-FFF2-40B4-BE49-F238E27FC236}">
                  <a16:creationId xmlns:a16="http://schemas.microsoft.com/office/drawing/2014/main" id="{613299DB-E44C-60C5-F33D-E82A94D7CA1F}"/>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7" name="表 8">
            <a:extLst>
              <a:ext uri="{FF2B5EF4-FFF2-40B4-BE49-F238E27FC236}">
                <a16:creationId xmlns:a16="http://schemas.microsoft.com/office/drawing/2014/main" id="{7D50D7D7-7620-8F9D-1CD7-111D97A86E34}"/>
              </a:ext>
            </a:extLst>
          </p:cNvPr>
          <p:cNvGraphicFramePr>
            <a:graphicFrameLocks noGrp="1"/>
          </p:cNvGraphicFramePr>
          <p:nvPr>
            <p:extLst>
              <p:ext uri="{D42A27DB-BD31-4B8C-83A1-F6EECF244321}">
                <p14:modId xmlns:p14="http://schemas.microsoft.com/office/powerpoint/2010/main" val="3677307"/>
              </p:ext>
            </p:extLst>
          </p:nvPr>
        </p:nvGraphicFramePr>
        <p:xfrm>
          <a:off x="765809" y="2418953"/>
          <a:ext cx="5326380" cy="1871831"/>
        </p:xfrm>
        <a:graphic>
          <a:graphicData uri="http://schemas.openxmlformats.org/drawingml/2006/table">
            <a:tbl>
              <a:tblPr firstRow="1" bandRow="1">
                <a:tableStyleId>{2D5ABB26-0587-4C30-8999-92F81FD0307C}</a:tableStyleId>
              </a:tblPr>
              <a:tblGrid>
                <a:gridCol w="1217071">
                  <a:extLst>
                    <a:ext uri="{9D8B030D-6E8A-4147-A177-3AD203B41FA5}">
                      <a16:colId xmlns:a16="http://schemas.microsoft.com/office/drawing/2014/main" val="613603846"/>
                    </a:ext>
                  </a:extLst>
                </a:gridCol>
                <a:gridCol w="4109309">
                  <a:extLst>
                    <a:ext uri="{9D8B030D-6E8A-4147-A177-3AD203B41FA5}">
                      <a16:colId xmlns:a16="http://schemas.microsoft.com/office/drawing/2014/main" val="1805834374"/>
                    </a:ext>
                  </a:extLst>
                </a:gridCol>
              </a:tblGrid>
              <a:tr h="347831">
                <a:tc>
                  <a:txBody>
                    <a:bodyPr/>
                    <a:lstStyle/>
                    <a:p>
                      <a:r>
                        <a:rPr kumimoji="1" lang="ja-JP" altLang="en-US" sz="1000" b="1" dirty="0"/>
                        <a:t>残業・勤務データ</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従業員の残業関連時間を管理することができます。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r>
                        <a:rPr lang="ja-JP" altLang="en-US" sz="1000" b="1" dirty="0"/>
                        <a:t>出勤・打刻データ</a:t>
                      </a:r>
                      <a:endParaRPr kumimoji="1" lang="ja-JP" altLang="en-US" sz="1000" b="1"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勤務予定の従業員が、出勤・打刻をおこなっているか確認することができます。</a:t>
                      </a:r>
                      <a:endParaRPr kumimoji="1" lang="ja-JP" altLang="en-US" sz="10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4766">
                <a:tc>
                  <a:txBody>
                    <a:bodyPr/>
                    <a:lstStyle/>
                    <a:p>
                      <a:r>
                        <a:rPr kumimoji="1" lang="ja-JP" altLang="en-US" sz="1000" b="1" dirty="0"/>
                        <a:t>有休・休暇データ</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solidFill>
                            <a:schemeClr val="tx1"/>
                          </a:solidFill>
                        </a:rPr>
                        <a:t>従業員が取得した休暇や、残日数などを確認することができます。</a:t>
                      </a:r>
                      <a:endParaRPr kumimoji="1" lang="en-US" altLang="ja-JP" sz="1000" dirty="0">
                        <a:solidFill>
                          <a:schemeClr val="tx1"/>
                        </a:solidFill>
                      </a:endParaRPr>
                    </a:p>
                    <a:p>
                      <a:r>
                        <a:rPr kumimoji="1" lang="ja-JP" altLang="en-US" sz="900" b="1" dirty="0">
                          <a:solidFill>
                            <a:srgbClr val="00C9B7"/>
                          </a:solidFill>
                          <a:hlinkClick r:id="rId2" action="ppaction://hlinksldjump">
                            <a:extLst>
                              <a:ext uri="{A12FA001-AC4F-418D-AE19-62706E023703}">
                                <ahyp:hlinkClr xmlns:ahyp="http://schemas.microsoft.com/office/drawing/2018/hyperlinkcolor" val="tx"/>
                              </a:ext>
                            </a:extLst>
                          </a:hlinkClick>
                        </a:rPr>
                        <a:t>⇨ 従業員の休暇取得状況を確認する</a:t>
                      </a:r>
                      <a:endParaRPr kumimoji="1" lang="ja-JP" altLang="en-US" sz="900" b="1" dirty="0">
                        <a:solidFill>
                          <a:srgbClr val="00C9B7"/>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7012583"/>
                  </a:ext>
                </a:extLst>
              </a:tr>
              <a:tr h="364766">
                <a:tc>
                  <a:txBody>
                    <a:bodyPr/>
                    <a:lstStyle/>
                    <a:p>
                      <a:r>
                        <a:rPr lang="ja-JP" altLang="en-US" sz="1000" b="1" dirty="0"/>
                        <a:t>提出状況管理</a:t>
                      </a:r>
                      <a:endParaRPr kumimoji="1" lang="ja-JP" altLang="en-US" sz="1000" b="1"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シフト表ならびに勤務表の提出状況を確認することができます。</a:t>
                      </a:r>
                      <a:endParaRPr kumimoji="1" lang="en-US" altLang="ja-JP" sz="1000" dirty="0"/>
                    </a:p>
                    <a:p>
                      <a:r>
                        <a:rPr kumimoji="1" lang="ja-JP" altLang="en-US" sz="900" b="1" dirty="0">
                          <a:solidFill>
                            <a:srgbClr val="00C9B7"/>
                          </a:solidFill>
                          <a:hlinkClick r:id="rId3" action="ppaction://hlinksldjump">
                            <a:extLst>
                              <a:ext uri="{A12FA001-AC4F-418D-AE19-62706E023703}">
                                <ahyp:hlinkClr xmlns:ahyp="http://schemas.microsoft.com/office/drawing/2018/hyperlinkcolor" val="tx"/>
                              </a:ext>
                            </a:extLst>
                          </a:hlinkClick>
                        </a:rPr>
                        <a:t>⇨従業員の各種提出物の提出状況を確認する</a:t>
                      </a:r>
                      <a:endParaRPr kumimoji="1" lang="ja-JP" altLang="en-US" sz="900" b="1" dirty="0">
                        <a:solidFill>
                          <a:srgbClr val="00C9B7"/>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r h="364766">
                <a:tc>
                  <a:txBody>
                    <a:bodyPr/>
                    <a:lstStyle/>
                    <a:p>
                      <a:r>
                        <a:rPr kumimoji="1" lang="ja-JP" altLang="en-US" sz="1000" b="1" dirty="0"/>
                        <a:t>勤務実態集計</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b="0" dirty="0">
                          <a:solidFill>
                            <a:schemeClr val="tx1"/>
                          </a:solidFill>
                        </a:rPr>
                        <a:t>日または月を指定して、配下のメンバーの勤務実態（勤務地・勤務形態）の集計を確認できます。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87906"/>
                  </a:ext>
                </a:extLst>
              </a:tr>
            </a:tbl>
          </a:graphicData>
        </a:graphic>
      </p:graphicFrame>
      <p:sp>
        <p:nvSpPr>
          <p:cNvPr id="4" name="コンテンツ プレースホルダー 3">
            <a:extLst>
              <a:ext uri="{FF2B5EF4-FFF2-40B4-BE49-F238E27FC236}">
                <a16:creationId xmlns:a16="http://schemas.microsoft.com/office/drawing/2014/main" id="{680ED787-F20A-98E4-9294-1B4BC67726EE}"/>
              </a:ext>
            </a:extLst>
          </p:cNvPr>
          <p:cNvSpPr>
            <a:spLocks noGrp="1"/>
          </p:cNvSpPr>
          <p:nvPr>
            <p:ph idx="1"/>
          </p:nvPr>
        </p:nvSpPr>
        <p:spPr>
          <a:xfrm>
            <a:off x="471488" y="1346715"/>
            <a:ext cx="5915025" cy="1000267"/>
          </a:xfrm>
        </p:spPr>
        <p:txBody>
          <a:bodyPr>
            <a:noAutofit/>
          </a:bodyPr>
          <a:lstStyle/>
          <a:p>
            <a:r>
              <a:rPr lang="ja-JP" altLang="en-US" dirty="0"/>
              <a:t>集計・レポート機能について</a:t>
            </a:r>
            <a:br>
              <a:rPr lang="en-US" altLang="ja-JP" dirty="0"/>
            </a:br>
            <a:br>
              <a:rPr lang="en-US" altLang="ja-JP" sz="1000" dirty="0"/>
            </a:br>
            <a:r>
              <a:rPr lang="ja-JP" altLang="en-US" sz="1000" b="0" dirty="0"/>
              <a:t>集計・レポート画面では、従業員の出退勤、残業などの勤務情報、休暇のデータ、提出物の状況管理、勤務実態の集計を閲覧することができます。</a:t>
            </a:r>
            <a:br>
              <a:rPr lang="en-US" altLang="ja-JP" sz="1000" b="0" dirty="0"/>
            </a:br>
            <a:br>
              <a:rPr lang="en-US" altLang="ja-JP" sz="600" b="0" dirty="0"/>
            </a:br>
            <a:r>
              <a:rPr lang="ja-JP" altLang="en-US" sz="1000" b="0" dirty="0"/>
              <a:t>サイドメニューから「集計・レポート」をクリックで集計・レポート画面に遷移し、閲覧したいデータに合わせて表示されている任意のボタンをクリックします。</a:t>
            </a:r>
            <a:endParaRPr lang="en-US" altLang="ja-JP" b="0" dirty="0"/>
          </a:p>
        </p:txBody>
      </p:sp>
      <p:sp>
        <p:nvSpPr>
          <p:cNvPr id="7" name="コンテンツ プレースホルダー 3">
            <a:extLst>
              <a:ext uri="{FF2B5EF4-FFF2-40B4-BE49-F238E27FC236}">
                <a16:creationId xmlns:a16="http://schemas.microsoft.com/office/drawing/2014/main" id="{AA510C03-F046-666E-5369-FA81042157CF}"/>
              </a:ext>
            </a:extLst>
          </p:cNvPr>
          <p:cNvSpPr txBox="1">
            <a:spLocks/>
          </p:cNvSpPr>
          <p:nvPr/>
        </p:nvSpPr>
        <p:spPr>
          <a:xfrm>
            <a:off x="471488" y="4953000"/>
            <a:ext cx="5915025" cy="1713084"/>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4">
                  <a:extLst>
                    <a:ext uri="{96DAC541-7B7A-43D3-8B79-37D633B846F1}">
                      <asvg:svgBlip xmlns:asvg="http://schemas.microsoft.com/office/drawing/2016/SVG/main" r:embed="rId5"/>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dirty="0"/>
              <a:t>各管理基準の</a:t>
            </a:r>
            <a:r>
              <a:rPr lang="en-US" altLang="ja-JP" dirty="0"/>
              <a:t>NG</a:t>
            </a:r>
            <a:r>
              <a:rPr lang="ja-JP" altLang="en-US" dirty="0"/>
              <a:t>ライン、警告ラインを超えている社員を確認する</a:t>
            </a:r>
            <a:br>
              <a:rPr lang="en-US" altLang="ja-JP" dirty="0"/>
            </a:br>
            <a:br>
              <a:rPr lang="en-US" altLang="ja-JP" sz="400" dirty="0"/>
            </a:br>
            <a:r>
              <a:rPr lang="ja-JP" altLang="en-US" sz="1000" b="0" dirty="0"/>
              <a:t>残業・勤務データ画面では当月、当年度を基準にして、</a:t>
            </a:r>
            <a:r>
              <a:rPr lang="en-US" altLang="ja-JP" sz="1000" b="0" dirty="0"/>
              <a:t>36</a:t>
            </a:r>
            <a:r>
              <a:rPr lang="ja-JP" altLang="en-US" sz="1000" b="0" dirty="0"/>
              <a:t>協定の基準に沿って各社員の現状を確認できます。</a:t>
            </a:r>
            <a:br>
              <a:rPr lang="en-US" altLang="ja-JP" sz="1000" b="0" dirty="0"/>
            </a:br>
            <a:r>
              <a:rPr lang="ja-JP" altLang="en-US" sz="1000" b="0" dirty="0"/>
              <a:t>警告社員一覧タブでは当月、当年度を基準にして、配下のメンバーの中で上限設定または警告基準を超えたメンバーを出力します。</a:t>
            </a:r>
            <a:br>
              <a:rPr lang="en-US" altLang="ja-JP" sz="1000" b="0" dirty="0"/>
            </a:br>
            <a:r>
              <a:rPr lang="ja-JP" altLang="en-US" sz="1000" b="0" dirty="0"/>
              <a:t>各管理基準の</a:t>
            </a:r>
            <a:r>
              <a:rPr lang="en-US" altLang="ja-JP" sz="1000" b="0" dirty="0"/>
              <a:t>NG</a:t>
            </a:r>
            <a:r>
              <a:rPr lang="ja-JP" altLang="en-US" sz="1000" b="0" dirty="0"/>
              <a:t>ライン、警告ラインを超えている項目がある場合、対象項目の背景色が以下のように変化します。定期的に確認することで適切な労働管理が可能です。</a:t>
            </a:r>
            <a:endParaRPr lang="en-US" altLang="ja-JP" b="0" dirty="0"/>
          </a:p>
          <a:p>
            <a:pPr lvl="1"/>
            <a:r>
              <a:rPr lang="en-US" altLang="ja-JP" b="0" dirty="0"/>
              <a:t>NG</a:t>
            </a:r>
            <a:r>
              <a:rPr lang="ja-JP" altLang="en-US" b="0" dirty="0"/>
              <a:t>ライン以上の場合</a:t>
            </a:r>
            <a:r>
              <a:rPr lang="en-US" altLang="ja-JP" b="0" dirty="0"/>
              <a:t>	</a:t>
            </a:r>
            <a:r>
              <a:rPr lang="ja-JP" altLang="en-US" b="0" dirty="0"/>
              <a:t>：赤色</a:t>
            </a:r>
          </a:p>
          <a:p>
            <a:pPr lvl="1"/>
            <a:r>
              <a:rPr lang="ja-JP" altLang="en-US" b="0" dirty="0"/>
              <a:t>警告ライン以上の場合</a:t>
            </a:r>
            <a:r>
              <a:rPr lang="en-US" altLang="ja-JP" b="0" dirty="0"/>
              <a:t>	</a:t>
            </a:r>
            <a:r>
              <a:rPr lang="ja-JP" altLang="en-US" b="0" dirty="0"/>
              <a:t>：黄色</a:t>
            </a:r>
            <a:endParaRPr lang="en-US" altLang="ja-JP" dirty="0"/>
          </a:p>
        </p:txBody>
      </p:sp>
      <p:grpSp>
        <p:nvGrpSpPr>
          <p:cNvPr id="8" name="グループ化 7">
            <a:extLst>
              <a:ext uri="{FF2B5EF4-FFF2-40B4-BE49-F238E27FC236}">
                <a16:creationId xmlns:a16="http://schemas.microsoft.com/office/drawing/2014/main" id="{5DCC388A-EDA9-BDD5-DE53-6D7334CEC99A}"/>
              </a:ext>
            </a:extLst>
          </p:cNvPr>
          <p:cNvGrpSpPr/>
          <p:nvPr/>
        </p:nvGrpSpPr>
        <p:grpSpPr>
          <a:xfrm>
            <a:off x="471486" y="4562383"/>
            <a:ext cx="5904947" cy="307777"/>
            <a:chOff x="481566" y="967740"/>
            <a:chExt cx="5904947" cy="307777"/>
          </a:xfrm>
        </p:grpSpPr>
        <p:sp>
          <p:nvSpPr>
            <p:cNvPr id="9" name="テキスト ボックス 8">
              <a:extLst>
                <a:ext uri="{FF2B5EF4-FFF2-40B4-BE49-F238E27FC236}">
                  <a16:creationId xmlns:a16="http://schemas.microsoft.com/office/drawing/2014/main" id="{C2F966A0-0FAB-5B98-0225-D418FD5C67B7}"/>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従業員の残業時間を確認する</a:t>
              </a:r>
              <a:endParaRPr kumimoji="1" lang="ja-JP" altLang="en-US" sz="1600" b="1" dirty="0"/>
            </a:p>
          </p:txBody>
        </p:sp>
        <p:cxnSp>
          <p:nvCxnSpPr>
            <p:cNvPr id="10" name="直線コネクタ 9">
              <a:extLst>
                <a:ext uri="{FF2B5EF4-FFF2-40B4-BE49-F238E27FC236}">
                  <a16:creationId xmlns:a16="http://schemas.microsoft.com/office/drawing/2014/main" id="{BBD43776-0087-0D10-EE93-E3F34AF181B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3" name="コンテンツ プレースホルダー 3">
            <a:extLst>
              <a:ext uri="{FF2B5EF4-FFF2-40B4-BE49-F238E27FC236}">
                <a16:creationId xmlns:a16="http://schemas.microsoft.com/office/drawing/2014/main" id="{530C4B9F-DB81-02AA-C6BA-482C079F9614}"/>
              </a:ext>
            </a:extLst>
          </p:cNvPr>
          <p:cNvSpPr txBox="1">
            <a:spLocks/>
          </p:cNvSpPr>
          <p:nvPr/>
        </p:nvSpPr>
        <p:spPr>
          <a:xfrm>
            <a:off x="471488" y="8557217"/>
            <a:ext cx="5915025" cy="948555"/>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4">
                  <a:extLst>
                    <a:ext uri="{96DAC541-7B7A-43D3-8B79-37D633B846F1}">
                      <asvg:svgBlip xmlns:asvg="http://schemas.microsoft.com/office/drawing/2016/SVG/main" r:embed="rId5"/>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4">
                  <a:extLst>
                    <a:ext uri="{96DAC541-7B7A-43D3-8B79-37D633B846F1}">
                      <asvg:svgBlip xmlns:asvg="http://schemas.microsoft.com/office/drawing/2016/SVG/main" r:embed="rId5"/>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月間・年間の残業時間を確認する</a:t>
            </a:r>
            <a:br>
              <a:rPr lang="en-US" altLang="ja-JP" dirty="0"/>
            </a:br>
            <a:br>
              <a:rPr lang="en-US" altLang="ja-JP" sz="100" dirty="0"/>
            </a:br>
            <a:br>
              <a:rPr lang="en-US" altLang="ja-JP" sz="500" dirty="0"/>
            </a:br>
            <a:r>
              <a:rPr lang="ja-JP" altLang="en-US" sz="1000" b="0" dirty="0"/>
              <a:t>月または年を指定して、各社員の労働時間の一覧を出力します。</a:t>
            </a:r>
            <a:br>
              <a:rPr lang="en-US" altLang="ja-JP" sz="1000" b="0" dirty="0"/>
            </a:br>
            <a:r>
              <a:rPr lang="ja-JP" altLang="en-US" sz="1000" b="0" dirty="0"/>
              <a:t>残業。勤務データ画面で確認したい内容に合わせて、「月間の残業管理」タブまたは「年間の残業管理」タブをクリックします。</a:t>
            </a:r>
            <a:endParaRPr lang="en-US" altLang="ja-JP" sz="1000" b="0" dirty="0"/>
          </a:p>
        </p:txBody>
      </p:sp>
      <p:sp>
        <p:nvSpPr>
          <p:cNvPr id="11" name="テキスト ボックス 10">
            <a:extLst>
              <a:ext uri="{FF2B5EF4-FFF2-40B4-BE49-F238E27FC236}">
                <a16:creationId xmlns:a16="http://schemas.microsoft.com/office/drawing/2014/main" id="{A074BDBB-A3D5-E127-D037-B7E077E0AB25}"/>
              </a:ext>
            </a:extLst>
          </p:cNvPr>
          <p:cNvSpPr txBox="1"/>
          <p:nvPr/>
        </p:nvSpPr>
        <p:spPr>
          <a:xfrm>
            <a:off x="7966710" y="7143750"/>
            <a:ext cx="237566" cy="369332"/>
          </a:xfrm>
          <a:prstGeom prst="rect">
            <a:avLst/>
          </a:prstGeom>
          <a:noFill/>
        </p:spPr>
        <p:txBody>
          <a:bodyPr wrap="none" rtlCol="0">
            <a:spAutoFit/>
          </a:bodyPr>
          <a:lstStyle/>
          <a:p>
            <a:r>
              <a:rPr kumimoji="1" lang="en-US" altLang="ja-JP" dirty="0"/>
              <a:t> </a:t>
            </a:r>
            <a:endParaRPr kumimoji="1" lang="ja-JP" altLang="en-US"/>
          </a:p>
        </p:txBody>
      </p:sp>
      <p:pic>
        <p:nvPicPr>
          <p:cNvPr id="12" name="コンテンツ プレースホルダー 22">
            <a:extLst>
              <a:ext uri="{FF2B5EF4-FFF2-40B4-BE49-F238E27FC236}">
                <a16:creationId xmlns:a16="http://schemas.microsoft.com/office/drawing/2014/main" id="{2D7050F0-272C-3D00-97B5-91A54EAD3AB6}"/>
              </a:ext>
            </a:extLst>
          </p:cNvPr>
          <p:cNvPicPr>
            <a:picLocks noChangeAspect="1"/>
          </p:cNvPicPr>
          <p:nvPr/>
        </p:nvPicPr>
        <p:blipFill rotWithShape="1">
          <a:blip r:embed="rId6">
            <a:extLst>
              <a:ext uri="{28A0092B-C50C-407E-A947-70E740481C1C}">
                <a14:useLocalDpi xmlns:a14="http://schemas.microsoft.com/office/drawing/2010/main" val="0"/>
              </a:ext>
            </a:extLst>
          </a:blip>
          <a:srcRect l="149" r="416"/>
          <a:stretch/>
        </p:blipFill>
        <p:spPr>
          <a:xfrm>
            <a:off x="1068705" y="6761081"/>
            <a:ext cx="4720590" cy="1668958"/>
          </a:xfrm>
          <a:prstGeom prst="rect">
            <a:avLst/>
          </a:prstGeom>
          <a:ln w="19050">
            <a:solidFill>
              <a:schemeClr val="bg1">
                <a:lumMod val="75000"/>
              </a:schemeClr>
            </a:solidFill>
          </a:ln>
        </p:spPr>
      </p:pic>
    </p:spTree>
    <p:extLst>
      <p:ext uri="{BB962C8B-B14F-4D97-AF65-F5344CB8AC3E}">
        <p14:creationId xmlns:p14="http://schemas.microsoft.com/office/powerpoint/2010/main" val="146087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2" name="グループ化 1">
            <a:extLst>
              <a:ext uri="{FF2B5EF4-FFF2-40B4-BE49-F238E27FC236}">
                <a16:creationId xmlns:a16="http://schemas.microsoft.com/office/drawing/2014/main" id="{355C1AD7-AB4D-0BB6-2B18-84C879BC1F2C}"/>
              </a:ext>
            </a:extLst>
          </p:cNvPr>
          <p:cNvGrpSpPr/>
          <p:nvPr/>
        </p:nvGrpSpPr>
        <p:grpSpPr>
          <a:xfrm>
            <a:off x="466723" y="569595"/>
            <a:ext cx="5904947" cy="307777"/>
            <a:chOff x="481566" y="967740"/>
            <a:chExt cx="5904947" cy="307777"/>
          </a:xfrm>
        </p:grpSpPr>
        <p:sp>
          <p:nvSpPr>
            <p:cNvPr id="3" name="テキスト ボックス 2">
              <a:extLst>
                <a:ext uri="{FF2B5EF4-FFF2-40B4-BE49-F238E27FC236}">
                  <a16:creationId xmlns:a16="http://schemas.microsoft.com/office/drawing/2014/main" id="{33669637-9B5A-FCB4-F79C-33574D841C1A}"/>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従業員の勤務状況を確認する</a:t>
              </a:r>
              <a:endParaRPr kumimoji="1" lang="ja-JP" altLang="en-US" sz="1600" b="1" dirty="0"/>
            </a:p>
          </p:txBody>
        </p:sp>
        <p:cxnSp>
          <p:nvCxnSpPr>
            <p:cNvPr id="5" name="直線コネクタ 4">
              <a:extLst>
                <a:ext uri="{FF2B5EF4-FFF2-40B4-BE49-F238E27FC236}">
                  <a16:creationId xmlns:a16="http://schemas.microsoft.com/office/drawing/2014/main" id="{FA5B5BCF-2083-7924-D44E-9CD72E5CDBA5}"/>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26AC55E3-3198-7C12-E24D-61105F749A18}"/>
              </a:ext>
            </a:extLst>
          </p:cNvPr>
          <p:cNvSpPr txBox="1">
            <a:spLocks/>
          </p:cNvSpPr>
          <p:nvPr/>
        </p:nvSpPr>
        <p:spPr>
          <a:xfrm>
            <a:off x="466725" y="954143"/>
            <a:ext cx="5915025" cy="390154"/>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t>従業員の勤務時間を確認するには、残業・勤務データ画面から「</a:t>
            </a:r>
            <a:r>
              <a:rPr lang="ja-JP" altLang="en-US" sz="1000" b="0"/>
              <a:t>勤務時間管理」</a:t>
            </a:r>
            <a:r>
              <a:rPr lang="ja-JP" altLang="en-US" sz="1000" b="0" dirty="0"/>
              <a:t>タブをクリックし、勤務時間一覧を表示します。</a:t>
            </a:r>
            <a:endParaRPr lang="en-US" altLang="ja-JP" sz="1000" b="0" dirty="0"/>
          </a:p>
        </p:txBody>
      </p:sp>
      <p:pic>
        <p:nvPicPr>
          <p:cNvPr id="16" name="コンテンツ プレースホルダー 22">
            <a:extLst>
              <a:ext uri="{FF2B5EF4-FFF2-40B4-BE49-F238E27FC236}">
                <a16:creationId xmlns:a16="http://schemas.microsoft.com/office/drawing/2014/main" id="{0B002B4A-9BB7-EF98-E5AD-EB1172618E24}"/>
              </a:ext>
            </a:extLst>
          </p:cNvPr>
          <p:cNvPicPr>
            <a:picLocks noChangeAspect="1"/>
          </p:cNvPicPr>
          <p:nvPr/>
        </p:nvPicPr>
        <p:blipFill rotWithShape="1">
          <a:blip r:embed="rId4">
            <a:extLst>
              <a:ext uri="{28A0092B-C50C-407E-A947-70E740481C1C}">
                <a14:useLocalDpi xmlns:a14="http://schemas.microsoft.com/office/drawing/2010/main" val="0"/>
              </a:ext>
            </a:extLst>
          </a:blip>
          <a:srcRect l="-24" r="-24"/>
          <a:stretch/>
        </p:blipFill>
        <p:spPr>
          <a:xfrm>
            <a:off x="834390" y="1436307"/>
            <a:ext cx="5189220" cy="1668958"/>
          </a:xfrm>
          <a:prstGeom prst="rect">
            <a:avLst/>
          </a:prstGeom>
          <a:ln w="19050">
            <a:solidFill>
              <a:schemeClr val="bg1">
                <a:lumMod val="75000"/>
              </a:schemeClr>
            </a:solidFill>
          </a:ln>
        </p:spPr>
      </p:pic>
      <p:sp>
        <p:nvSpPr>
          <p:cNvPr id="4" name="コンテンツ プレースホルダー 3">
            <a:extLst>
              <a:ext uri="{FF2B5EF4-FFF2-40B4-BE49-F238E27FC236}">
                <a16:creationId xmlns:a16="http://schemas.microsoft.com/office/drawing/2014/main" id="{A39DACE8-6F0C-D68A-4E63-7E99055E3DAC}"/>
              </a:ext>
            </a:extLst>
          </p:cNvPr>
          <p:cNvSpPr txBox="1">
            <a:spLocks/>
          </p:cNvSpPr>
          <p:nvPr/>
        </p:nvSpPr>
        <p:spPr>
          <a:xfrm>
            <a:off x="476250" y="3197275"/>
            <a:ext cx="5915025" cy="390154"/>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1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a:t>勤務時間管理画面では社員の勤務時間の詳細（合計勤務時間、合計勤務日数、所定労働時間、時間外・休出、法定休日勤務）を月毎に確認することができます。</a:t>
            </a:r>
            <a:endParaRPr lang="en-US" altLang="ja-JP" sz="1000" b="0" dirty="0"/>
          </a:p>
          <a:p>
            <a:pPr marL="0" indent="0">
              <a:buNone/>
            </a:pPr>
            <a:r>
              <a:rPr lang="ja-JP" altLang="en-US" sz="1000" b="0"/>
              <a:t>一覧上に表示させる内容はチェックマークの付け外しでカスタマイズすることが可能です。</a:t>
            </a:r>
            <a:endParaRPr lang="en-US" altLang="ja-JP" sz="1000" b="0" dirty="0"/>
          </a:p>
        </p:txBody>
      </p:sp>
    </p:spTree>
    <p:extLst>
      <p:ext uri="{BB962C8B-B14F-4D97-AF65-F5344CB8AC3E}">
        <p14:creationId xmlns:p14="http://schemas.microsoft.com/office/powerpoint/2010/main" val="38843990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14207</TotalTime>
  <Words>3446</Words>
  <Application>Microsoft Macintosh PowerPoint</Application>
  <PresentationFormat>A4 210 x 297 mm</PresentationFormat>
  <Paragraphs>261</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Noto Sans JP</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石山 ことの</dc:creator>
  <cp:lastModifiedBy>石山 ことの</cp:lastModifiedBy>
  <cp:revision>180</cp:revision>
  <dcterms:created xsi:type="dcterms:W3CDTF">2023-06-05T09:09:27Z</dcterms:created>
  <dcterms:modified xsi:type="dcterms:W3CDTF">2024-07-22T03:25:40Z</dcterms:modified>
</cp:coreProperties>
</file>